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98" r:id="rId1"/>
  </p:sldMasterIdLst>
  <p:notesMasterIdLst>
    <p:notesMasterId r:id="rId35"/>
  </p:notesMasterIdLst>
  <p:sldIdLst>
    <p:sldId id="256" r:id="rId2"/>
    <p:sldId id="270" r:id="rId3"/>
    <p:sldId id="269" r:id="rId4"/>
    <p:sldId id="276" r:id="rId5"/>
    <p:sldId id="307" r:id="rId6"/>
    <p:sldId id="308" r:id="rId7"/>
    <p:sldId id="309" r:id="rId8"/>
    <p:sldId id="310" r:id="rId9"/>
    <p:sldId id="311" r:id="rId10"/>
    <p:sldId id="312" r:id="rId11"/>
    <p:sldId id="313" r:id="rId12"/>
    <p:sldId id="314" r:id="rId13"/>
    <p:sldId id="315" r:id="rId14"/>
    <p:sldId id="316" r:id="rId15"/>
    <p:sldId id="329" r:id="rId16"/>
    <p:sldId id="330" r:id="rId17"/>
    <p:sldId id="331" r:id="rId18"/>
    <p:sldId id="332" r:id="rId19"/>
    <p:sldId id="333" r:id="rId20"/>
    <p:sldId id="334" r:id="rId21"/>
    <p:sldId id="335" r:id="rId22"/>
    <p:sldId id="336" r:id="rId23"/>
    <p:sldId id="337" r:id="rId24"/>
    <p:sldId id="317" r:id="rId25"/>
    <p:sldId id="318" r:id="rId26"/>
    <p:sldId id="319" r:id="rId27"/>
    <p:sldId id="320" r:id="rId28"/>
    <p:sldId id="322" r:id="rId29"/>
    <p:sldId id="323" r:id="rId30"/>
    <p:sldId id="325" r:id="rId31"/>
    <p:sldId id="324" r:id="rId32"/>
    <p:sldId id="321" r:id="rId33"/>
    <p:sldId id="326" r:id="rId34"/>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521415D9-36F7-43E2-AB2F-B90AF26B5E84}">
      <p14:sectionLst xmlns:p14="http://schemas.microsoft.com/office/powerpoint/2010/main">
        <p14:section name="Default Section" id="{F042858E-F05F-4127-B007-15F1E9E438A8}">
          <p14:sldIdLst>
            <p14:sldId id="256"/>
            <p14:sldId id="270"/>
            <p14:sldId id="269"/>
            <p14:sldId id="276"/>
            <p14:sldId id="307"/>
            <p14:sldId id="308"/>
            <p14:sldId id="309"/>
            <p14:sldId id="310"/>
            <p14:sldId id="311"/>
            <p14:sldId id="312"/>
            <p14:sldId id="313"/>
            <p14:sldId id="314"/>
            <p14:sldId id="315"/>
            <p14:sldId id="316"/>
            <p14:sldId id="329"/>
            <p14:sldId id="330"/>
            <p14:sldId id="331"/>
            <p14:sldId id="332"/>
            <p14:sldId id="333"/>
            <p14:sldId id="334"/>
            <p14:sldId id="335"/>
            <p14:sldId id="336"/>
            <p14:sldId id="337"/>
            <p14:sldId id="317"/>
            <p14:sldId id="318"/>
            <p14:sldId id="319"/>
            <p14:sldId id="320"/>
            <p14:sldId id="322"/>
            <p14:sldId id="323"/>
            <p14:sldId id="325"/>
            <p14:sldId id="324"/>
            <p14:sldId id="321"/>
            <p14:sldId id="32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32" autoAdjust="0"/>
    <p:restoredTop sz="95501" autoAdjust="0"/>
  </p:normalViewPr>
  <p:slideViewPr>
    <p:cSldViewPr>
      <p:cViewPr varScale="1">
        <p:scale>
          <a:sx n="119" d="100"/>
          <a:sy n="119" d="100"/>
        </p:scale>
        <p:origin x="84" y="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DCA32C-A6C3-4E9C-9762-32D2FA1CB33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44AA0C5-A7C0-42EF-8604-58CDD5B39140}">
      <dgm:prSet/>
      <dgm:spPr/>
      <dgm:t>
        <a:bodyPr/>
        <a:lstStyle/>
        <a:p>
          <a:pPr rtl="0"/>
          <a:endParaRPr lang="en-US" dirty="0"/>
        </a:p>
      </dgm:t>
    </dgm:pt>
    <dgm:pt modelId="{9E1B18D7-EF59-42CF-A807-A2A80E702BEE}" type="parTrans" cxnId="{1D711085-D979-40D4-A746-0A57153516C0}">
      <dgm:prSet/>
      <dgm:spPr/>
      <dgm:t>
        <a:bodyPr/>
        <a:lstStyle/>
        <a:p>
          <a:endParaRPr lang="en-US"/>
        </a:p>
      </dgm:t>
    </dgm:pt>
    <dgm:pt modelId="{4BB3C5E5-916A-45F6-942B-C5F56BC718E2}" type="sibTrans" cxnId="{1D711085-D979-40D4-A746-0A57153516C0}">
      <dgm:prSet/>
      <dgm:spPr/>
      <dgm:t>
        <a:bodyPr/>
        <a:lstStyle/>
        <a:p>
          <a:endParaRPr lang="en-US"/>
        </a:p>
      </dgm:t>
    </dgm:pt>
    <dgm:pt modelId="{CEA159B7-FE0A-4B7D-94CC-FD1274AFD855}">
      <dgm:prSet custT="1"/>
      <dgm:spPr/>
      <dgm:t>
        <a:bodyPr/>
        <a:lstStyle/>
        <a:p>
          <a:pPr rtl="0"/>
          <a:r>
            <a:rPr lang="en-US" sz="1600" dirty="0" smtClean="0"/>
            <a:t>2.4GHZ using IEEE 802.15.4</a:t>
          </a:r>
          <a:endParaRPr lang="en-US" sz="1600" dirty="0"/>
        </a:p>
      </dgm:t>
    </dgm:pt>
    <dgm:pt modelId="{B9406788-9D16-4F9E-9466-A8172FFE1400}" type="parTrans" cxnId="{DFE7D8FD-876A-49BF-84A1-9EE9CE4186E6}">
      <dgm:prSet/>
      <dgm:spPr/>
      <dgm:t>
        <a:bodyPr/>
        <a:lstStyle/>
        <a:p>
          <a:endParaRPr lang="en-US"/>
        </a:p>
      </dgm:t>
    </dgm:pt>
    <dgm:pt modelId="{482685CE-8581-4D86-8305-546A2F7971C2}" type="sibTrans" cxnId="{DFE7D8FD-876A-49BF-84A1-9EE9CE4186E6}">
      <dgm:prSet/>
      <dgm:spPr/>
      <dgm:t>
        <a:bodyPr/>
        <a:lstStyle/>
        <a:p>
          <a:endParaRPr lang="en-US"/>
        </a:p>
      </dgm:t>
    </dgm:pt>
    <dgm:pt modelId="{45D76A54-E711-4712-942A-C59230775A12}">
      <dgm:prSet custT="1"/>
      <dgm:spPr/>
      <dgm:t>
        <a:bodyPr/>
        <a:lstStyle/>
        <a:p>
          <a:pPr rtl="0"/>
          <a:r>
            <a:rPr lang="en-US" sz="1600" dirty="0" smtClean="0"/>
            <a:t>P2P and multi-point Mesh Network</a:t>
          </a:r>
          <a:endParaRPr lang="en-US" sz="1600" dirty="0"/>
        </a:p>
      </dgm:t>
    </dgm:pt>
    <dgm:pt modelId="{5E3A1858-637A-461A-896F-31807467A9E1}" type="parTrans" cxnId="{5AB3409D-16EF-4EFA-BB07-1F679D09DDA4}">
      <dgm:prSet/>
      <dgm:spPr/>
      <dgm:t>
        <a:bodyPr/>
        <a:lstStyle/>
        <a:p>
          <a:endParaRPr lang="en-US"/>
        </a:p>
      </dgm:t>
    </dgm:pt>
    <dgm:pt modelId="{DC16D0F0-39E7-4824-A8E4-BB0F7E18573A}" type="sibTrans" cxnId="{5AB3409D-16EF-4EFA-BB07-1F679D09DDA4}">
      <dgm:prSet/>
      <dgm:spPr/>
      <dgm:t>
        <a:bodyPr/>
        <a:lstStyle/>
        <a:p>
          <a:endParaRPr lang="en-US"/>
        </a:p>
      </dgm:t>
    </dgm:pt>
    <dgm:pt modelId="{D707D329-B40E-406D-A580-F3BA3B5E35AC}">
      <dgm:prSet custT="1"/>
      <dgm:spPr/>
      <dgm:t>
        <a:bodyPr/>
        <a:lstStyle/>
        <a:p>
          <a:pPr rtl="0"/>
          <a:r>
            <a:rPr lang="en-US" sz="1600" dirty="0" smtClean="0"/>
            <a:t>3.3V, 50mA Input</a:t>
          </a:r>
          <a:endParaRPr lang="en-US" sz="1600" dirty="0"/>
        </a:p>
      </dgm:t>
    </dgm:pt>
    <dgm:pt modelId="{2F547EC2-A409-4A6F-A524-0EA0D083AC4B}" type="parTrans" cxnId="{B333E416-FC54-4C18-8F17-D8A6F31B8031}">
      <dgm:prSet/>
      <dgm:spPr/>
      <dgm:t>
        <a:bodyPr/>
        <a:lstStyle/>
        <a:p>
          <a:endParaRPr lang="en-US"/>
        </a:p>
      </dgm:t>
    </dgm:pt>
    <dgm:pt modelId="{05283813-ED9C-484F-89B1-4194AF42D0F4}" type="sibTrans" cxnId="{B333E416-FC54-4C18-8F17-D8A6F31B8031}">
      <dgm:prSet/>
      <dgm:spPr/>
      <dgm:t>
        <a:bodyPr/>
        <a:lstStyle/>
        <a:p>
          <a:endParaRPr lang="en-US"/>
        </a:p>
      </dgm:t>
    </dgm:pt>
    <dgm:pt modelId="{7EE3D02C-533A-423D-89DA-177C31BDDB9B}">
      <dgm:prSet custT="1"/>
      <dgm:spPr/>
      <dgm:t>
        <a:bodyPr/>
        <a:lstStyle/>
        <a:p>
          <a:pPr rtl="0"/>
          <a:r>
            <a:rPr lang="en-US" sz="1600" dirty="0" smtClean="0"/>
            <a:t>300ft max outdoor range</a:t>
          </a:r>
          <a:endParaRPr lang="en-US" sz="1600" dirty="0"/>
        </a:p>
      </dgm:t>
    </dgm:pt>
    <dgm:pt modelId="{E51C531B-C270-43C1-B1E9-D55A578D9791}" type="parTrans" cxnId="{8A6D7F40-D729-4AF3-942C-F97BF962913B}">
      <dgm:prSet/>
      <dgm:spPr/>
      <dgm:t>
        <a:bodyPr/>
        <a:lstStyle/>
        <a:p>
          <a:endParaRPr lang="en-US"/>
        </a:p>
      </dgm:t>
    </dgm:pt>
    <dgm:pt modelId="{5F6494E6-8050-4572-A9DE-C30E83BBFBC3}" type="sibTrans" cxnId="{8A6D7F40-D729-4AF3-942C-F97BF962913B}">
      <dgm:prSet/>
      <dgm:spPr/>
      <dgm:t>
        <a:bodyPr/>
        <a:lstStyle/>
        <a:p>
          <a:endParaRPr lang="en-US"/>
        </a:p>
      </dgm:t>
    </dgm:pt>
    <dgm:pt modelId="{959E4C57-019E-4950-8C04-96E52FDC7105}">
      <dgm:prSet custT="1"/>
      <dgm:spPr/>
      <dgm:t>
        <a:bodyPr/>
        <a:lstStyle/>
        <a:p>
          <a:pPr rtl="0"/>
          <a:r>
            <a:rPr lang="en-US" sz="1600" dirty="0" smtClean="0"/>
            <a:t>1mW Output</a:t>
          </a:r>
          <a:endParaRPr lang="en-US" sz="1600" dirty="0"/>
        </a:p>
      </dgm:t>
    </dgm:pt>
    <dgm:pt modelId="{693C98E5-EC82-4B3C-86B3-A28B23FE9B46}" type="parTrans" cxnId="{461665C7-05CD-4E85-B5D8-3C87279FED59}">
      <dgm:prSet/>
      <dgm:spPr/>
      <dgm:t>
        <a:bodyPr/>
        <a:lstStyle/>
        <a:p>
          <a:endParaRPr lang="en-US"/>
        </a:p>
      </dgm:t>
    </dgm:pt>
    <dgm:pt modelId="{431E0E4A-ADFF-4F9C-AAE4-2BF726EE3EA3}" type="sibTrans" cxnId="{461665C7-05CD-4E85-B5D8-3C87279FED59}">
      <dgm:prSet/>
      <dgm:spPr/>
      <dgm:t>
        <a:bodyPr/>
        <a:lstStyle/>
        <a:p>
          <a:endParaRPr lang="en-US"/>
        </a:p>
      </dgm:t>
    </dgm:pt>
    <dgm:pt modelId="{0E04EBD7-6F8E-478A-A8BB-6FD5698BED9A}">
      <dgm:prSet custT="1"/>
      <dgm:spPr/>
      <dgm:t>
        <a:bodyPr/>
        <a:lstStyle/>
        <a:p>
          <a:pPr rtl="0"/>
          <a:r>
            <a:rPr lang="en-US" sz="1600" dirty="0" smtClean="0"/>
            <a:t>6 10-bit ADC input pins</a:t>
          </a:r>
          <a:endParaRPr lang="en-US" sz="1600" dirty="0"/>
        </a:p>
      </dgm:t>
    </dgm:pt>
    <dgm:pt modelId="{D70F12B0-96A1-4703-9711-1F63B8AFE4C4}" type="parTrans" cxnId="{349F70BC-6E21-4F22-AECF-A4695440CCD8}">
      <dgm:prSet/>
      <dgm:spPr/>
      <dgm:t>
        <a:bodyPr/>
        <a:lstStyle/>
        <a:p>
          <a:endParaRPr lang="en-US"/>
        </a:p>
      </dgm:t>
    </dgm:pt>
    <dgm:pt modelId="{02A1E75C-AEC1-4497-A95A-532AD68BFD60}" type="sibTrans" cxnId="{349F70BC-6E21-4F22-AECF-A4695440CCD8}">
      <dgm:prSet/>
      <dgm:spPr/>
      <dgm:t>
        <a:bodyPr/>
        <a:lstStyle/>
        <a:p>
          <a:endParaRPr lang="en-US"/>
        </a:p>
      </dgm:t>
    </dgm:pt>
    <dgm:pt modelId="{9A715C9C-CE83-49FE-9EE8-19689C57FC16}">
      <dgm:prSet custT="1"/>
      <dgm:spPr/>
      <dgm:t>
        <a:bodyPr/>
        <a:lstStyle/>
        <a:p>
          <a:pPr rtl="0"/>
          <a:r>
            <a:rPr lang="en-US" sz="1600" dirty="0" smtClean="0"/>
            <a:t>65536 Channels</a:t>
          </a:r>
          <a:endParaRPr lang="en-US" sz="1600" dirty="0"/>
        </a:p>
      </dgm:t>
    </dgm:pt>
    <dgm:pt modelId="{A38D3B94-0585-4D31-BBEF-3062F39FFBD6}" type="parTrans" cxnId="{8C1BDA91-8C87-460E-907F-D7FAB02D3DDA}">
      <dgm:prSet/>
      <dgm:spPr/>
      <dgm:t>
        <a:bodyPr/>
        <a:lstStyle/>
        <a:p>
          <a:endParaRPr lang="en-US"/>
        </a:p>
      </dgm:t>
    </dgm:pt>
    <dgm:pt modelId="{F692675E-28B9-41EC-9627-FD096FBD0FFC}" type="sibTrans" cxnId="{8C1BDA91-8C87-460E-907F-D7FAB02D3DDA}">
      <dgm:prSet/>
      <dgm:spPr/>
      <dgm:t>
        <a:bodyPr/>
        <a:lstStyle/>
        <a:p>
          <a:endParaRPr lang="en-US"/>
        </a:p>
      </dgm:t>
    </dgm:pt>
    <dgm:pt modelId="{B1099911-11B3-440B-9E84-4558F0B64B7E}">
      <dgm:prSet custT="1"/>
      <dgm:spPr/>
      <dgm:t>
        <a:bodyPr/>
        <a:lstStyle/>
        <a:p>
          <a:pPr rtl="0"/>
          <a:r>
            <a:rPr lang="en-US" sz="1600" dirty="0" smtClean="0"/>
            <a:t>Local or over-air configuration</a:t>
          </a:r>
          <a:endParaRPr lang="en-US" sz="1600" dirty="0"/>
        </a:p>
      </dgm:t>
    </dgm:pt>
    <dgm:pt modelId="{00F9D168-492B-4492-9C71-0AC8EC56E1C0}" type="parTrans" cxnId="{9AE51174-EE02-460C-857B-8C3783671E04}">
      <dgm:prSet/>
      <dgm:spPr/>
      <dgm:t>
        <a:bodyPr/>
        <a:lstStyle/>
        <a:p>
          <a:endParaRPr lang="en-US"/>
        </a:p>
      </dgm:t>
    </dgm:pt>
    <dgm:pt modelId="{87F41501-A343-4D75-BFC5-36612561D0D1}" type="sibTrans" cxnId="{9AE51174-EE02-460C-857B-8C3783671E04}">
      <dgm:prSet/>
      <dgm:spPr/>
      <dgm:t>
        <a:bodyPr/>
        <a:lstStyle/>
        <a:p>
          <a:endParaRPr lang="en-US"/>
        </a:p>
      </dgm:t>
    </dgm:pt>
    <dgm:pt modelId="{80EBB468-BF90-44AC-8CC4-9411D0EEEBDB}" type="pres">
      <dgm:prSet presAssocID="{14DCA32C-A6C3-4E9C-9762-32D2FA1CB33A}" presName="Name0" presStyleCnt="0">
        <dgm:presLayoutVars>
          <dgm:dir/>
          <dgm:animLvl val="lvl"/>
          <dgm:resizeHandles val="exact"/>
        </dgm:presLayoutVars>
      </dgm:prSet>
      <dgm:spPr/>
      <dgm:t>
        <a:bodyPr/>
        <a:lstStyle/>
        <a:p>
          <a:endParaRPr lang="en-US"/>
        </a:p>
      </dgm:t>
    </dgm:pt>
    <dgm:pt modelId="{E1B35023-388B-49F1-8924-97FDECD07B49}" type="pres">
      <dgm:prSet presAssocID="{644AA0C5-A7C0-42EF-8604-58CDD5B39140}" presName="linNode" presStyleCnt="0"/>
      <dgm:spPr/>
      <dgm:t>
        <a:bodyPr/>
        <a:lstStyle/>
        <a:p>
          <a:endParaRPr lang="en-US"/>
        </a:p>
      </dgm:t>
    </dgm:pt>
    <dgm:pt modelId="{40944215-FAC0-4079-B783-EF6A568B4695}" type="pres">
      <dgm:prSet presAssocID="{644AA0C5-A7C0-42EF-8604-58CDD5B39140}" presName="parentText" presStyleLbl="node1" presStyleIdx="0" presStyleCnt="1">
        <dgm:presLayoutVars>
          <dgm:chMax val="1"/>
          <dgm:bulletEnabled val="1"/>
        </dgm:presLayoutVars>
      </dgm:prSet>
      <dgm:spPr/>
      <dgm:t>
        <a:bodyPr/>
        <a:lstStyle/>
        <a:p>
          <a:endParaRPr lang="en-US"/>
        </a:p>
      </dgm:t>
    </dgm:pt>
    <dgm:pt modelId="{0A9B9C59-1EA2-418E-9ECC-3955850B7F7F}" type="pres">
      <dgm:prSet presAssocID="{644AA0C5-A7C0-42EF-8604-58CDD5B39140}" presName="descendantText" presStyleLbl="alignAccFollowNode1" presStyleIdx="0" presStyleCnt="1">
        <dgm:presLayoutVars>
          <dgm:bulletEnabled val="1"/>
        </dgm:presLayoutVars>
      </dgm:prSet>
      <dgm:spPr/>
      <dgm:t>
        <a:bodyPr/>
        <a:lstStyle/>
        <a:p>
          <a:endParaRPr lang="en-US"/>
        </a:p>
      </dgm:t>
    </dgm:pt>
  </dgm:ptLst>
  <dgm:cxnLst>
    <dgm:cxn modelId="{EC4C0B65-CD30-4E70-A73D-A1BD79052F01}" type="presOf" srcId="{0E04EBD7-6F8E-478A-A8BB-6FD5698BED9A}" destId="{0A9B9C59-1EA2-418E-9ECC-3955850B7F7F}" srcOrd="0" destOrd="5" presId="urn:microsoft.com/office/officeart/2005/8/layout/vList5"/>
    <dgm:cxn modelId="{8A6D7F40-D729-4AF3-942C-F97BF962913B}" srcId="{644AA0C5-A7C0-42EF-8604-58CDD5B39140}" destId="{7EE3D02C-533A-423D-89DA-177C31BDDB9B}" srcOrd="4" destOrd="0" parTransId="{E51C531B-C270-43C1-B1E9-D55A578D9791}" sibTransId="{5F6494E6-8050-4572-A9DE-C30E83BBFBC3}"/>
    <dgm:cxn modelId="{213E3B36-ED3E-460A-8E76-7F245015B484}" type="presOf" srcId="{14DCA32C-A6C3-4E9C-9762-32D2FA1CB33A}" destId="{80EBB468-BF90-44AC-8CC4-9411D0EEEBDB}" srcOrd="0" destOrd="0" presId="urn:microsoft.com/office/officeart/2005/8/layout/vList5"/>
    <dgm:cxn modelId="{796A65ED-A34D-4B49-BCBD-35735B76A2C5}" type="presOf" srcId="{CEA159B7-FE0A-4B7D-94CC-FD1274AFD855}" destId="{0A9B9C59-1EA2-418E-9ECC-3955850B7F7F}" srcOrd="0" destOrd="0" presId="urn:microsoft.com/office/officeart/2005/8/layout/vList5"/>
    <dgm:cxn modelId="{349F70BC-6E21-4F22-AECF-A4695440CCD8}" srcId="{644AA0C5-A7C0-42EF-8604-58CDD5B39140}" destId="{0E04EBD7-6F8E-478A-A8BB-6FD5698BED9A}" srcOrd="5" destOrd="0" parTransId="{D70F12B0-96A1-4703-9711-1F63B8AFE4C4}" sibTransId="{02A1E75C-AEC1-4497-A95A-532AD68BFD60}"/>
    <dgm:cxn modelId="{B333E416-FC54-4C18-8F17-D8A6F31B8031}" srcId="{644AA0C5-A7C0-42EF-8604-58CDD5B39140}" destId="{D707D329-B40E-406D-A580-F3BA3B5E35AC}" srcOrd="2" destOrd="0" parTransId="{2F547EC2-A409-4A6F-A524-0EA0D083AC4B}" sibTransId="{05283813-ED9C-484F-89B1-4194AF42D0F4}"/>
    <dgm:cxn modelId="{0B5BA1EA-C66F-4C00-94B5-346C090065C9}" type="presOf" srcId="{7EE3D02C-533A-423D-89DA-177C31BDDB9B}" destId="{0A9B9C59-1EA2-418E-9ECC-3955850B7F7F}" srcOrd="0" destOrd="4" presId="urn:microsoft.com/office/officeart/2005/8/layout/vList5"/>
    <dgm:cxn modelId="{13F6769B-03B2-45C2-89A3-461FD39F82B9}" type="presOf" srcId="{644AA0C5-A7C0-42EF-8604-58CDD5B39140}" destId="{40944215-FAC0-4079-B783-EF6A568B4695}" srcOrd="0" destOrd="0" presId="urn:microsoft.com/office/officeart/2005/8/layout/vList5"/>
    <dgm:cxn modelId="{1D711085-D979-40D4-A746-0A57153516C0}" srcId="{14DCA32C-A6C3-4E9C-9762-32D2FA1CB33A}" destId="{644AA0C5-A7C0-42EF-8604-58CDD5B39140}" srcOrd="0" destOrd="0" parTransId="{9E1B18D7-EF59-42CF-A807-A2A80E702BEE}" sibTransId="{4BB3C5E5-916A-45F6-942B-C5F56BC718E2}"/>
    <dgm:cxn modelId="{9DBD5A10-977F-4A51-859F-D7459DC9F53A}" type="presOf" srcId="{959E4C57-019E-4950-8C04-96E52FDC7105}" destId="{0A9B9C59-1EA2-418E-9ECC-3955850B7F7F}" srcOrd="0" destOrd="3" presId="urn:microsoft.com/office/officeart/2005/8/layout/vList5"/>
    <dgm:cxn modelId="{9AE51174-EE02-460C-857B-8C3783671E04}" srcId="{644AA0C5-A7C0-42EF-8604-58CDD5B39140}" destId="{B1099911-11B3-440B-9E84-4558F0B64B7E}" srcOrd="7" destOrd="0" parTransId="{00F9D168-492B-4492-9C71-0AC8EC56E1C0}" sibTransId="{87F41501-A343-4D75-BFC5-36612561D0D1}"/>
    <dgm:cxn modelId="{5AB3409D-16EF-4EFA-BB07-1F679D09DDA4}" srcId="{644AA0C5-A7C0-42EF-8604-58CDD5B39140}" destId="{45D76A54-E711-4712-942A-C59230775A12}" srcOrd="1" destOrd="0" parTransId="{5E3A1858-637A-461A-896F-31807467A9E1}" sibTransId="{DC16D0F0-39E7-4824-A8E4-BB0F7E18573A}"/>
    <dgm:cxn modelId="{3E584A3B-DCAF-4DFB-B81F-41A7C1E15A5E}" type="presOf" srcId="{D707D329-B40E-406D-A580-F3BA3B5E35AC}" destId="{0A9B9C59-1EA2-418E-9ECC-3955850B7F7F}" srcOrd="0" destOrd="2" presId="urn:microsoft.com/office/officeart/2005/8/layout/vList5"/>
    <dgm:cxn modelId="{C5E3F9CB-DDBF-4051-AE6F-525019CB3BF1}" type="presOf" srcId="{B1099911-11B3-440B-9E84-4558F0B64B7E}" destId="{0A9B9C59-1EA2-418E-9ECC-3955850B7F7F}" srcOrd="0" destOrd="7" presId="urn:microsoft.com/office/officeart/2005/8/layout/vList5"/>
    <dgm:cxn modelId="{8C1BDA91-8C87-460E-907F-D7FAB02D3DDA}" srcId="{644AA0C5-A7C0-42EF-8604-58CDD5B39140}" destId="{9A715C9C-CE83-49FE-9EE8-19689C57FC16}" srcOrd="6" destOrd="0" parTransId="{A38D3B94-0585-4D31-BBEF-3062F39FFBD6}" sibTransId="{F692675E-28B9-41EC-9627-FD096FBD0FFC}"/>
    <dgm:cxn modelId="{640FAD03-F16B-42CD-9586-119DCA236A1A}" type="presOf" srcId="{9A715C9C-CE83-49FE-9EE8-19689C57FC16}" destId="{0A9B9C59-1EA2-418E-9ECC-3955850B7F7F}" srcOrd="0" destOrd="6" presId="urn:microsoft.com/office/officeart/2005/8/layout/vList5"/>
    <dgm:cxn modelId="{AFB5337E-08F7-409C-A739-181E684F6770}" type="presOf" srcId="{45D76A54-E711-4712-942A-C59230775A12}" destId="{0A9B9C59-1EA2-418E-9ECC-3955850B7F7F}" srcOrd="0" destOrd="1" presId="urn:microsoft.com/office/officeart/2005/8/layout/vList5"/>
    <dgm:cxn modelId="{DFE7D8FD-876A-49BF-84A1-9EE9CE4186E6}" srcId="{644AA0C5-A7C0-42EF-8604-58CDD5B39140}" destId="{CEA159B7-FE0A-4B7D-94CC-FD1274AFD855}" srcOrd="0" destOrd="0" parTransId="{B9406788-9D16-4F9E-9466-A8172FFE1400}" sibTransId="{482685CE-8581-4D86-8305-546A2F7971C2}"/>
    <dgm:cxn modelId="{461665C7-05CD-4E85-B5D8-3C87279FED59}" srcId="{644AA0C5-A7C0-42EF-8604-58CDD5B39140}" destId="{959E4C57-019E-4950-8C04-96E52FDC7105}" srcOrd="3" destOrd="0" parTransId="{693C98E5-EC82-4B3C-86B3-A28B23FE9B46}" sibTransId="{431E0E4A-ADFF-4F9C-AAE4-2BF726EE3EA3}"/>
    <dgm:cxn modelId="{00C3AE5E-42F3-47FF-8668-0AD549DFE40F}" type="presParOf" srcId="{80EBB468-BF90-44AC-8CC4-9411D0EEEBDB}" destId="{E1B35023-388B-49F1-8924-97FDECD07B49}" srcOrd="0" destOrd="0" presId="urn:microsoft.com/office/officeart/2005/8/layout/vList5"/>
    <dgm:cxn modelId="{F04EDC8C-1710-482A-9936-2C1D028BB639}" type="presParOf" srcId="{E1B35023-388B-49F1-8924-97FDECD07B49}" destId="{40944215-FAC0-4079-B783-EF6A568B4695}" srcOrd="0" destOrd="0" presId="urn:microsoft.com/office/officeart/2005/8/layout/vList5"/>
    <dgm:cxn modelId="{F1A55074-1771-4E00-A439-12A435DF085A}" type="presParOf" srcId="{E1B35023-388B-49F1-8924-97FDECD07B49}" destId="{0A9B9C59-1EA2-418E-9ECC-3955850B7F7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060F2C-D087-4348-8EE2-0A1072E943B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679345F-88C8-4433-9894-98511784ABED}">
      <dgm:prSet phldrT="[Text]"/>
      <dgm:spPr/>
      <dgm:t>
        <a:bodyPr/>
        <a:lstStyle/>
        <a:p>
          <a:r>
            <a:rPr lang="en-US" dirty="0" smtClean="0">
              <a:latin typeface="+mn-lt"/>
            </a:rPr>
            <a:t>Established lighting manufacturers</a:t>
          </a:r>
          <a:endParaRPr lang="en-US" dirty="0"/>
        </a:p>
      </dgm:t>
    </dgm:pt>
    <dgm:pt modelId="{D4752206-5CD5-43C1-9BDC-678C367BA975}" type="parTrans" cxnId="{387B088B-BA22-4E60-BB5C-6B4207086E39}">
      <dgm:prSet/>
      <dgm:spPr/>
      <dgm:t>
        <a:bodyPr/>
        <a:lstStyle/>
        <a:p>
          <a:endParaRPr lang="en-US"/>
        </a:p>
      </dgm:t>
    </dgm:pt>
    <dgm:pt modelId="{8AB5E155-D797-490C-BB63-B339DD68B229}" type="sibTrans" cxnId="{387B088B-BA22-4E60-BB5C-6B4207086E39}">
      <dgm:prSet/>
      <dgm:spPr/>
      <dgm:t>
        <a:bodyPr/>
        <a:lstStyle/>
        <a:p>
          <a:endParaRPr lang="en-US"/>
        </a:p>
      </dgm:t>
    </dgm:pt>
    <dgm:pt modelId="{573B2C45-72AF-439F-B004-209F55B43DDC}">
      <dgm:prSet phldrT="[Text]"/>
      <dgm:spPr/>
      <dgm:t>
        <a:bodyPr/>
        <a:lstStyle/>
        <a:p>
          <a:endParaRPr lang="en-US" dirty="0"/>
        </a:p>
      </dgm:t>
    </dgm:pt>
    <dgm:pt modelId="{7B739641-B125-4C7C-8541-6DB708E8353A}" type="parTrans" cxnId="{52344961-2A17-4C72-B6D1-EAB4D0BC4317}">
      <dgm:prSet/>
      <dgm:spPr/>
      <dgm:t>
        <a:bodyPr/>
        <a:lstStyle/>
        <a:p>
          <a:endParaRPr lang="en-US"/>
        </a:p>
      </dgm:t>
    </dgm:pt>
    <dgm:pt modelId="{497A44C6-500A-4E49-95AA-1ED8E0F933B1}" type="sibTrans" cxnId="{52344961-2A17-4C72-B6D1-EAB4D0BC4317}">
      <dgm:prSet/>
      <dgm:spPr/>
      <dgm:t>
        <a:bodyPr/>
        <a:lstStyle/>
        <a:p>
          <a:endParaRPr lang="en-US"/>
        </a:p>
      </dgm:t>
    </dgm:pt>
    <dgm:pt modelId="{3E5EFD1B-30CF-42AB-BD7F-246767DEA17D}">
      <dgm:prSet phldrT="[Text]"/>
      <dgm:spPr/>
      <dgm:t>
        <a:bodyPr/>
        <a:lstStyle/>
        <a:p>
          <a:r>
            <a:rPr lang="en-US" dirty="0" smtClean="0">
              <a:latin typeface="+mn-lt"/>
            </a:rPr>
            <a:t>Utility companies</a:t>
          </a:r>
          <a:endParaRPr lang="en-US" dirty="0"/>
        </a:p>
      </dgm:t>
    </dgm:pt>
    <dgm:pt modelId="{20A67017-FF0F-4842-8672-1415243E08A0}" type="parTrans" cxnId="{39B6C9F9-ABCE-42F4-A616-C06582FC4022}">
      <dgm:prSet/>
      <dgm:spPr/>
      <dgm:t>
        <a:bodyPr/>
        <a:lstStyle/>
        <a:p>
          <a:endParaRPr lang="en-US"/>
        </a:p>
      </dgm:t>
    </dgm:pt>
    <dgm:pt modelId="{2ED9BBB6-81E1-4E17-A8A4-BBAE2EE02DD7}" type="sibTrans" cxnId="{39B6C9F9-ABCE-42F4-A616-C06582FC4022}">
      <dgm:prSet/>
      <dgm:spPr/>
      <dgm:t>
        <a:bodyPr/>
        <a:lstStyle/>
        <a:p>
          <a:endParaRPr lang="en-US"/>
        </a:p>
      </dgm:t>
    </dgm:pt>
    <dgm:pt modelId="{FEEAA2DC-43ED-4A68-AA52-82D7881A7386}">
      <dgm:prSet phldrT="[Text]"/>
      <dgm:spPr/>
      <dgm:t>
        <a:bodyPr/>
        <a:lstStyle/>
        <a:p>
          <a:endParaRPr lang="en-US" dirty="0"/>
        </a:p>
      </dgm:t>
    </dgm:pt>
    <dgm:pt modelId="{EECD7D02-9510-4CE8-ABAE-59C7DB3A61DA}" type="parTrans" cxnId="{F1045EDB-CFFD-4DE5-8B93-BAFDCC30D452}">
      <dgm:prSet/>
      <dgm:spPr/>
      <dgm:t>
        <a:bodyPr/>
        <a:lstStyle/>
        <a:p>
          <a:endParaRPr lang="en-US"/>
        </a:p>
      </dgm:t>
    </dgm:pt>
    <dgm:pt modelId="{128FB650-2FA2-42D0-B779-E09DC1EBCB32}" type="sibTrans" cxnId="{F1045EDB-CFFD-4DE5-8B93-BAFDCC30D452}">
      <dgm:prSet/>
      <dgm:spPr/>
      <dgm:t>
        <a:bodyPr/>
        <a:lstStyle/>
        <a:p>
          <a:endParaRPr lang="en-US"/>
        </a:p>
      </dgm:t>
    </dgm:pt>
    <dgm:pt modelId="{C5397271-3E99-4A6D-AD4B-3D2CFD5E429E}" type="pres">
      <dgm:prSet presAssocID="{D4060F2C-D087-4348-8EE2-0A1072E943BC}" presName="linear" presStyleCnt="0">
        <dgm:presLayoutVars>
          <dgm:animLvl val="lvl"/>
          <dgm:resizeHandles val="exact"/>
        </dgm:presLayoutVars>
      </dgm:prSet>
      <dgm:spPr/>
      <dgm:t>
        <a:bodyPr/>
        <a:lstStyle/>
        <a:p>
          <a:endParaRPr lang="en-US"/>
        </a:p>
      </dgm:t>
    </dgm:pt>
    <dgm:pt modelId="{77EBBF8C-0B63-4CF4-9A4D-AE83163BE23E}" type="pres">
      <dgm:prSet presAssocID="{9679345F-88C8-4433-9894-98511784ABED}" presName="parentText" presStyleLbl="node1" presStyleIdx="0" presStyleCnt="2" custLinFactNeighborY="18712">
        <dgm:presLayoutVars>
          <dgm:chMax val="0"/>
          <dgm:bulletEnabled val="1"/>
        </dgm:presLayoutVars>
      </dgm:prSet>
      <dgm:spPr/>
      <dgm:t>
        <a:bodyPr/>
        <a:lstStyle/>
        <a:p>
          <a:endParaRPr lang="en-US"/>
        </a:p>
      </dgm:t>
    </dgm:pt>
    <dgm:pt modelId="{34E3FECF-F72F-4FB7-8A7E-688137475A13}" type="pres">
      <dgm:prSet presAssocID="{9679345F-88C8-4433-9894-98511784ABED}" presName="childText" presStyleLbl="revTx" presStyleIdx="0" presStyleCnt="2">
        <dgm:presLayoutVars>
          <dgm:bulletEnabled val="1"/>
        </dgm:presLayoutVars>
      </dgm:prSet>
      <dgm:spPr/>
      <dgm:t>
        <a:bodyPr/>
        <a:lstStyle/>
        <a:p>
          <a:endParaRPr lang="en-US"/>
        </a:p>
      </dgm:t>
    </dgm:pt>
    <dgm:pt modelId="{FEBF2565-8319-4DDF-9007-EDB29C473672}" type="pres">
      <dgm:prSet presAssocID="{3E5EFD1B-30CF-42AB-BD7F-246767DEA17D}" presName="parentText" presStyleLbl="node1" presStyleIdx="1" presStyleCnt="2">
        <dgm:presLayoutVars>
          <dgm:chMax val="0"/>
          <dgm:bulletEnabled val="1"/>
        </dgm:presLayoutVars>
      </dgm:prSet>
      <dgm:spPr/>
      <dgm:t>
        <a:bodyPr/>
        <a:lstStyle/>
        <a:p>
          <a:endParaRPr lang="en-US"/>
        </a:p>
      </dgm:t>
    </dgm:pt>
    <dgm:pt modelId="{55922D2F-D4DD-4FC1-B9C8-71CB3A1426B5}" type="pres">
      <dgm:prSet presAssocID="{3E5EFD1B-30CF-42AB-BD7F-246767DEA17D}" presName="childText" presStyleLbl="revTx" presStyleIdx="1" presStyleCnt="2">
        <dgm:presLayoutVars>
          <dgm:bulletEnabled val="1"/>
        </dgm:presLayoutVars>
      </dgm:prSet>
      <dgm:spPr/>
      <dgm:t>
        <a:bodyPr/>
        <a:lstStyle/>
        <a:p>
          <a:endParaRPr lang="en-US"/>
        </a:p>
      </dgm:t>
    </dgm:pt>
  </dgm:ptLst>
  <dgm:cxnLst>
    <dgm:cxn modelId="{F1045EDB-CFFD-4DE5-8B93-BAFDCC30D452}" srcId="{3E5EFD1B-30CF-42AB-BD7F-246767DEA17D}" destId="{FEEAA2DC-43ED-4A68-AA52-82D7881A7386}" srcOrd="0" destOrd="0" parTransId="{EECD7D02-9510-4CE8-ABAE-59C7DB3A61DA}" sibTransId="{128FB650-2FA2-42D0-B779-E09DC1EBCB32}"/>
    <dgm:cxn modelId="{B5A9B5E0-78E4-44CF-BE5C-9748C3A59223}" type="presOf" srcId="{9679345F-88C8-4433-9894-98511784ABED}" destId="{77EBBF8C-0B63-4CF4-9A4D-AE83163BE23E}" srcOrd="0" destOrd="0" presId="urn:microsoft.com/office/officeart/2005/8/layout/vList2"/>
    <dgm:cxn modelId="{387B088B-BA22-4E60-BB5C-6B4207086E39}" srcId="{D4060F2C-D087-4348-8EE2-0A1072E943BC}" destId="{9679345F-88C8-4433-9894-98511784ABED}" srcOrd="0" destOrd="0" parTransId="{D4752206-5CD5-43C1-9BDC-678C367BA975}" sibTransId="{8AB5E155-D797-490C-BB63-B339DD68B229}"/>
    <dgm:cxn modelId="{52344961-2A17-4C72-B6D1-EAB4D0BC4317}" srcId="{9679345F-88C8-4433-9894-98511784ABED}" destId="{573B2C45-72AF-439F-B004-209F55B43DDC}" srcOrd="0" destOrd="0" parTransId="{7B739641-B125-4C7C-8541-6DB708E8353A}" sibTransId="{497A44C6-500A-4E49-95AA-1ED8E0F933B1}"/>
    <dgm:cxn modelId="{39B6C9F9-ABCE-42F4-A616-C06582FC4022}" srcId="{D4060F2C-D087-4348-8EE2-0A1072E943BC}" destId="{3E5EFD1B-30CF-42AB-BD7F-246767DEA17D}" srcOrd="1" destOrd="0" parTransId="{20A67017-FF0F-4842-8672-1415243E08A0}" sibTransId="{2ED9BBB6-81E1-4E17-A8A4-BBAE2EE02DD7}"/>
    <dgm:cxn modelId="{73660B91-F51D-44BA-BC3B-7954FB1AA3E8}" type="presOf" srcId="{3E5EFD1B-30CF-42AB-BD7F-246767DEA17D}" destId="{FEBF2565-8319-4DDF-9007-EDB29C473672}" srcOrd="0" destOrd="0" presId="urn:microsoft.com/office/officeart/2005/8/layout/vList2"/>
    <dgm:cxn modelId="{6A32872C-493E-4572-8FB3-661C9FBEF283}" type="presOf" srcId="{573B2C45-72AF-439F-B004-209F55B43DDC}" destId="{34E3FECF-F72F-4FB7-8A7E-688137475A13}" srcOrd="0" destOrd="0" presId="urn:microsoft.com/office/officeart/2005/8/layout/vList2"/>
    <dgm:cxn modelId="{55D53964-DDED-4712-9D7D-AF528E3F0162}" type="presOf" srcId="{D4060F2C-D087-4348-8EE2-0A1072E943BC}" destId="{C5397271-3E99-4A6D-AD4B-3D2CFD5E429E}" srcOrd="0" destOrd="0" presId="urn:microsoft.com/office/officeart/2005/8/layout/vList2"/>
    <dgm:cxn modelId="{9CA2F059-F132-4B79-A4E5-2E5C32874970}" type="presOf" srcId="{FEEAA2DC-43ED-4A68-AA52-82D7881A7386}" destId="{55922D2F-D4DD-4FC1-B9C8-71CB3A1426B5}" srcOrd="0" destOrd="0" presId="urn:microsoft.com/office/officeart/2005/8/layout/vList2"/>
    <dgm:cxn modelId="{35EF968B-F667-445B-8390-1447C479D6DA}" type="presParOf" srcId="{C5397271-3E99-4A6D-AD4B-3D2CFD5E429E}" destId="{77EBBF8C-0B63-4CF4-9A4D-AE83163BE23E}" srcOrd="0" destOrd="0" presId="urn:microsoft.com/office/officeart/2005/8/layout/vList2"/>
    <dgm:cxn modelId="{FF65328D-9D97-4D9B-B3F0-39A5EC19CBA0}" type="presParOf" srcId="{C5397271-3E99-4A6D-AD4B-3D2CFD5E429E}" destId="{34E3FECF-F72F-4FB7-8A7E-688137475A13}" srcOrd="1" destOrd="0" presId="urn:microsoft.com/office/officeart/2005/8/layout/vList2"/>
    <dgm:cxn modelId="{FC8916FC-DF5E-4138-9BF7-489E2FA7C86A}" type="presParOf" srcId="{C5397271-3E99-4A6D-AD4B-3D2CFD5E429E}" destId="{FEBF2565-8319-4DDF-9007-EDB29C473672}" srcOrd="2" destOrd="0" presId="urn:microsoft.com/office/officeart/2005/8/layout/vList2"/>
    <dgm:cxn modelId="{1D8393ED-059F-467D-A92F-005F71174ADC}" type="presParOf" srcId="{C5397271-3E99-4A6D-AD4B-3D2CFD5E429E}" destId="{55922D2F-D4DD-4FC1-B9C8-71CB3A1426B5}"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B9C59-1EA2-418E-9ECC-3955850B7F7F}">
      <dsp:nvSpPr>
        <dsp:cNvPr id="0" name=""/>
        <dsp:cNvSpPr/>
      </dsp:nvSpPr>
      <dsp:spPr>
        <a:xfrm rot="5400000">
          <a:off x="3740096" y="-717292"/>
          <a:ext cx="2675744" cy="47792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t>2.4GHZ using IEEE 802.15.4</a:t>
          </a:r>
          <a:endParaRPr lang="en-US" sz="1600" kern="1200" dirty="0"/>
        </a:p>
        <a:p>
          <a:pPr marL="171450" lvl="1" indent="-171450" algn="l" defTabSz="711200" rtl="0">
            <a:lnSpc>
              <a:spcPct val="90000"/>
            </a:lnSpc>
            <a:spcBef>
              <a:spcPct val="0"/>
            </a:spcBef>
            <a:spcAft>
              <a:spcPct val="15000"/>
            </a:spcAft>
            <a:buChar char="••"/>
          </a:pPr>
          <a:r>
            <a:rPr lang="en-US" sz="1600" kern="1200" dirty="0" smtClean="0"/>
            <a:t>P2P and multi-point Mesh Network</a:t>
          </a:r>
          <a:endParaRPr lang="en-US" sz="1600" kern="1200" dirty="0"/>
        </a:p>
        <a:p>
          <a:pPr marL="171450" lvl="1" indent="-171450" algn="l" defTabSz="711200" rtl="0">
            <a:lnSpc>
              <a:spcPct val="90000"/>
            </a:lnSpc>
            <a:spcBef>
              <a:spcPct val="0"/>
            </a:spcBef>
            <a:spcAft>
              <a:spcPct val="15000"/>
            </a:spcAft>
            <a:buChar char="••"/>
          </a:pPr>
          <a:r>
            <a:rPr lang="en-US" sz="1600" kern="1200" dirty="0" smtClean="0"/>
            <a:t>3.3V, 50mA Input</a:t>
          </a:r>
          <a:endParaRPr lang="en-US" sz="1600" kern="1200" dirty="0"/>
        </a:p>
        <a:p>
          <a:pPr marL="171450" lvl="1" indent="-171450" algn="l" defTabSz="711200" rtl="0">
            <a:lnSpc>
              <a:spcPct val="90000"/>
            </a:lnSpc>
            <a:spcBef>
              <a:spcPct val="0"/>
            </a:spcBef>
            <a:spcAft>
              <a:spcPct val="15000"/>
            </a:spcAft>
            <a:buChar char="••"/>
          </a:pPr>
          <a:r>
            <a:rPr lang="en-US" sz="1600" kern="1200" dirty="0" smtClean="0"/>
            <a:t>1mW Output</a:t>
          </a:r>
          <a:endParaRPr lang="en-US" sz="1600" kern="1200" dirty="0"/>
        </a:p>
        <a:p>
          <a:pPr marL="171450" lvl="1" indent="-171450" algn="l" defTabSz="711200" rtl="0">
            <a:lnSpc>
              <a:spcPct val="90000"/>
            </a:lnSpc>
            <a:spcBef>
              <a:spcPct val="0"/>
            </a:spcBef>
            <a:spcAft>
              <a:spcPct val="15000"/>
            </a:spcAft>
            <a:buChar char="••"/>
          </a:pPr>
          <a:r>
            <a:rPr lang="en-US" sz="1600" kern="1200" dirty="0" smtClean="0"/>
            <a:t>300ft max outdoor range</a:t>
          </a:r>
          <a:endParaRPr lang="en-US" sz="1600" kern="1200" dirty="0"/>
        </a:p>
        <a:p>
          <a:pPr marL="171450" lvl="1" indent="-171450" algn="l" defTabSz="711200" rtl="0">
            <a:lnSpc>
              <a:spcPct val="90000"/>
            </a:lnSpc>
            <a:spcBef>
              <a:spcPct val="0"/>
            </a:spcBef>
            <a:spcAft>
              <a:spcPct val="15000"/>
            </a:spcAft>
            <a:buChar char="••"/>
          </a:pPr>
          <a:r>
            <a:rPr lang="en-US" sz="1600" kern="1200" dirty="0" smtClean="0"/>
            <a:t>6 10-bit ADC input pins</a:t>
          </a:r>
          <a:endParaRPr lang="en-US" sz="1600" kern="1200" dirty="0"/>
        </a:p>
        <a:p>
          <a:pPr marL="171450" lvl="1" indent="-171450" algn="l" defTabSz="711200" rtl="0">
            <a:lnSpc>
              <a:spcPct val="90000"/>
            </a:lnSpc>
            <a:spcBef>
              <a:spcPct val="0"/>
            </a:spcBef>
            <a:spcAft>
              <a:spcPct val="15000"/>
            </a:spcAft>
            <a:buChar char="••"/>
          </a:pPr>
          <a:r>
            <a:rPr lang="en-US" sz="1600" kern="1200" dirty="0" smtClean="0"/>
            <a:t>65536 Channels</a:t>
          </a:r>
          <a:endParaRPr lang="en-US" sz="1600" kern="1200" dirty="0"/>
        </a:p>
        <a:p>
          <a:pPr marL="171450" lvl="1" indent="-171450" algn="l" defTabSz="711200" rtl="0">
            <a:lnSpc>
              <a:spcPct val="90000"/>
            </a:lnSpc>
            <a:spcBef>
              <a:spcPct val="0"/>
            </a:spcBef>
            <a:spcAft>
              <a:spcPct val="15000"/>
            </a:spcAft>
            <a:buChar char="••"/>
          </a:pPr>
          <a:r>
            <a:rPr lang="en-US" sz="1600" kern="1200" dirty="0" smtClean="0"/>
            <a:t>Local or over-air configuration</a:t>
          </a:r>
          <a:endParaRPr lang="en-US" sz="1600" kern="1200" dirty="0"/>
        </a:p>
      </dsp:txBody>
      <dsp:txXfrm rot="-5400000">
        <a:off x="2688337" y="465086"/>
        <a:ext cx="4648645" cy="2414506"/>
      </dsp:txXfrm>
    </dsp:sp>
    <dsp:sp modelId="{40944215-FAC0-4079-B783-EF6A568B4695}">
      <dsp:nvSpPr>
        <dsp:cNvPr id="0" name=""/>
        <dsp:cNvSpPr/>
      </dsp:nvSpPr>
      <dsp:spPr>
        <a:xfrm>
          <a:off x="0" y="0"/>
          <a:ext cx="2688336" cy="3344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rtl="0">
            <a:lnSpc>
              <a:spcPct val="90000"/>
            </a:lnSpc>
            <a:spcBef>
              <a:spcPct val="0"/>
            </a:spcBef>
            <a:spcAft>
              <a:spcPct val="35000"/>
            </a:spcAft>
          </a:pPr>
          <a:endParaRPr lang="en-US" sz="6500" kern="1200" dirty="0"/>
        </a:p>
      </dsp:txBody>
      <dsp:txXfrm>
        <a:off x="131234" y="131234"/>
        <a:ext cx="2425868" cy="30822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BBF8C-0B63-4CF4-9A4D-AE83163BE23E}">
      <dsp:nvSpPr>
        <dsp:cNvPr id="0" name=""/>
        <dsp:cNvSpPr/>
      </dsp:nvSpPr>
      <dsp:spPr>
        <a:xfrm>
          <a:off x="0" y="121406"/>
          <a:ext cx="5680529"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latin typeface="+mn-lt"/>
            </a:rPr>
            <a:t>Established lighting manufacturers</a:t>
          </a:r>
          <a:endParaRPr lang="en-US" sz="2800" kern="1200" dirty="0"/>
        </a:p>
      </dsp:txBody>
      <dsp:txXfrm>
        <a:off x="32784" y="154190"/>
        <a:ext cx="5614961" cy="606012"/>
      </dsp:txXfrm>
    </dsp:sp>
    <dsp:sp modelId="{34E3FECF-F72F-4FB7-8A7E-688137475A13}">
      <dsp:nvSpPr>
        <dsp:cNvPr id="0" name=""/>
        <dsp:cNvSpPr/>
      </dsp:nvSpPr>
      <dsp:spPr>
        <a:xfrm>
          <a:off x="0" y="706222"/>
          <a:ext cx="5680529"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357" tIns="35560" rIns="199136" bIns="35560" numCol="1" spcCol="1270" anchor="t" anchorCtr="0">
          <a:noAutofit/>
        </a:bodyPr>
        <a:lstStyle/>
        <a:p>
          <a:pPr marL="228600" lvl="1" indent="-228600" algn="l" defTabSz="977900">
            <a:lnSpc>
              <a:spcPct val="90000"/>
            </a:lnSpc>
            <a:spcBef>
              <a:spcPct val="0"/>
            </a:spcBef>
            <a:spcAft>
              <a:spcPct val="20000"/>
            </a:spcAft>
            <a:buChar char="••"/>
          </a:pPr>
          <a:endParaRPr lang="en-US" sz="2200" kern="1200" dirty="0"/>
        </a:p>
      </dsp:txBody>
      <dsp:txXfrm>
        <a:off x="0" y="706222"/>
        <a:ext cx="5680529" cy="463680"/>
      </dsp:txXfrm>
    </dsp:sp>
    <dsp:sp modelId="{FEBF2565-8319-4DDF-9007-EDB29C473672}">
      <dsp:nvSpPr>
        <dsp:cNvPr id="0" name=""/>
        <dsp:cNvSpPr/>
      </dsp:nvSpPr>
      <dsp:spPr>
        <a:xfrm>
          <a:off x="0" y="1169902"/>
          <a:ext cx="5680529"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latin typeface="+mn-lt"/>
            </a:rPr>
            <a:t>Utility companies</a:t>
          </a:r>
          <a:endParaRPr lang="en-US" sz="2800" kern="1200" dirty="0"/>
        </a:p>
      </dsp:txBody>
      <dsp:txXfrm>
        <a:off x="32784" y="1202686"/>
        <a:ext cx="5614961" cy="606012"/>
      </dsp:txXfrm>
    </dsp:sp>
    <dsp:sp modelId="{55922D2F-D4DD-4FC1-B9C8-71CB3A1426B5}">
      <dsp:nvSpPr>
        <dsp:cNvPr id="0" name=""/>
        <dsp:cNvSpPr/>
      </dsp:nvSpPr>
      <dsp:spPr>
        <a:xfrm>
          <a:off x="0" y="1841482"/>
          <a:ext cx="5680529"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357" tIns="35560" rIns="199136" bIns="35560" numCol="1" spcCol="1270" anchor="t" anchorCtr="0">
          <a:noAutofit/>
        </a:bodyPr>
        <a:lstStyle/>
        <a:p>
          <a:pPr marL="228600" lvl="1" indent="-228600" algn="l" defTabSz="977900">
            <a:lnSpc>
              <a:spcPct val="90000"/>
            </a:lnSpc>
            <a:spcBef>
              <a:spcPct val="0"/>
            </a:spcBef>
            <a:spcAft>
              <a:spcPct val="20000"/>
            </a:spcAft>
            <a:buChar char="••"/>
          </a:pPr>
          <a:endParaRPr lang="en-US" sz="2200" kern="1200" dirty="0"/>
        </a:p>
      </dsp:txBody>
      <dsp:txXfrm>
        <a:off x="0" y="1841482"/>
        <a:ext cx="5680529" cy="46368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72169820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 name="Shape 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2053046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09823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33278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9708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40670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17918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49928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87570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63822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35732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4205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720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 allows</a:t>
            </a:r>
            <a:r>
              <a:rPr lang="en-US" baseline="0" dirty="0" smtClean="0"/>
              <a:t> them to not only know the exact time of the outage but also if other devices are effected (Ill talk more about that) and the exact location so they can pinpoint the problem which leads to less troubleshooting</a:t>
            </a:r>
            <a:endParaRPr lang="en-US" dirty="0"/>
          </a:p>
        </p:txBody>
      </p:sp>
    </p:spTree>
    <p:extLst>
      <p:ext uri="{BB962C8B-B14F-4D97-AF65-F5344CB8AC3E}">
        <p14:creationId xmlns:p14="http://schemas.microsoft.com/office/powerpoint/2010/main" val="1392485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1665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32365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03678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20000"/>
              </a:lnSpc>
              <a:spcBef>
                <a:spcPts val="0"/>
              </a:spcBef>
              <a:buClr>
                <a:schemeClr val="dk1"/>
              </a:buClr>
              <a:buSzPct val="100000"/>
              <a:buFont typeface="Arial"/>
              <a:buNone/>
            </a:pPr>
            <a:endParaRPr lang="en" dirty="0"/>
          </a:p>
        </p:txBody>
      </p:sp>
    </p:spTree>
    <p:extLst>
      <p:ext uri="{BB962C8B-B14F-4D97-AF65-F5344CB8AC3E}">
        <p14:creationId xmlns:p14="http://schemas.microsoft.com/office/powerpoint/2010/main" val="302239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40788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8751"/>
            <a:ext cx="7543800" cy="1945481"/>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429000"/>
            <a:ext cx="6461760" cy="8001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3/25/2016</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3/25/2016</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1752600" cy="4388644"/>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3/25/2016</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169002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3/25/2016</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114800"/>
            <a:ext cx="7659687" cy="8763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4" y="2889647"/>
            <a:ext cx="6135687" cy="122515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3/25/2016</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52144"/>
            <a:ext cx="3657600" cy="3442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152144"/>
            <a:ext cx="3657600" cy="3442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3/25/2016</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3657600" cy="47982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365760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151335"/>
            <a:ext cx="3657600" cy="47982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1631156"/>
            <a:ext cx="365760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3/25/2016</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3/25/2016</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3/25/2016</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pPr>
              <a:spcBef>
                <a:spcPts val="0"/>
              </a:spcBef>
              <a:buNone/>
            </a:pPr>
            <a:fld id="{00000000-1234-1234-1234-123412341234}" type="slidenum">
              <a:rPr lang="en" smtClean="0"/>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4121658"/>
            <a:ext cx="7772400" cy="44577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800" y="4572000"/>
            <a:ext cx="7772401" cy="4572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3/25/2016</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
        <p:nvSpPr>
          <p:cNvPr id="9" name="Content Placeholder 8"/>
          <p:cNvSpPr>
            <a:spLocks noGrp="1"/>
          </p:cNvSpPr>
          <p:nvPr>
            <p:ph sz="quarter" idx="13"/>
          </p:nvPr>
        </p:nvSpPr>
        <p:spPr>
          <a:xfrm>
            <a:off x="304800" y="285750"/>
            <a:ext cx="7772400" cy="37071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4121458"/>
            <a:ext cx="7772400" cy="445970"/>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4572000"/>
            <a:ext cx="7772400" cy="45948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3/25/2016</a:t>
            </a:fld>
            <a:endParaRPr lang="en-US" dirty="0"/>
          </a:p>
        </p:txBody>
      </p:sp>
      <p:sp>
        <p:nvSpPr>
          <p:cNvPr id="9" name="Slide Number Placeholder 8"/>
          <p:cNvSpPr>
            <a:spLocks noGrp="1"/>
          </p:cNvSpPr>
          <p:nvPr>
            <p:ph type="sldNum" sz="quarter" idx="11"/>
          </p:nvPr>
        </p:nvSpPr>
        <p:spPr/>
        <p:txBody>
          <a:body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
        <p:nvSpPr>
          <p:cNvPr id="10" name="Footer Placeholder 9"/>
          <p:cNvSpPr>
            <a:spLocks noGrp="1"/>
          </p:cNvSpPr>
          <p:nvPr>
            <p:ph type="ftr" sz="quarter" idx="12"/>
          </p:nvPr>
        </p:nvSpPr>
        <p:spPr/>
        <p:txBody>
          <a:bodyPr/>
          <a:lstStyle/>
          <a:p>
            <a:endParaRPr kumimoji="0" lang="en-US"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620000" cy="857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0"/>
            <a:ext cx="7620000" cy="36004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4114800"/>
            <a:ext cx="685800" cy="51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4236720"/>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lgn="r">
              <a:spcBef>
                <a:spcPts val="0"/>
              </a:spcBef>
              <a:buNone/>
            </a:pPr>
            <a:fld id="{00000000-1234-1234-1234-123412341234}" type="slidenum">
              <a:rPr lang="en" sz="1300" smtClean="0">
                <a:solidFill>
                  <a:schemeClr val="dk1"/>
                </a:solidFill>
              </a:rPr>
              <a:t>‹#›</a:t>
            </a:fld>
            <a:endParaRPr lang="en" sz="1300">
              <a:solidFill>
                <a:schemeClr val="dk1"/>
              </a:solidFill>
            </a:endParaRPr>
          </a:p>
        </p:txBody>
      </p:sp>
      <p:sp>
        <p:nvSpPr>
          <p:cNvPr id="5" name="Footer Placeholder 4"/>
          <p:cNvSpPr>
            <a:spLocks noGrp="1"/>
          </p:cNvSpPr>
          <p:nvPr>
            <p:ph type="ftr" sz="quarter" idx="3"/>
          </p:nvPr>
        </p:nvSpPr>
        <p:spPr>
          <a:xfrm rot="16200000">
            <a:off x="7882821" y="2990850"/>
            <a:ext cx="1775461" cy="365760"/>
          </a:xfrm>
          <a:prstGeom prst="rect">
            <a:avLst/>
          </a:prstGeom>
        </p:spPr>
        <p:txBody>
          <a:bodyPr vert="horz" lIns="91440" tIns="45720" rIns="91440" bIns="45720" rtlCol="0" anchor="ctr"/>
          <a:lstStyle>
            <a:lvl1pPr algn="r">
              <a:defRPr sz="1200">
                <a:solidFill>
                  <a:schemeClr val="bg2"/>
                </a:solidFill>
              </a:defRPr>
            </a:lvl1pPr>
          </a:lstStyle>
          <a:p>
            <a:endParaRPr kumimoji="0" lang="en-US" dirty="0"/>
          </a:p>
        </p:txBody>
      </p:sp>
      <p:sp>
        <p:nvSpPr>
          <p:cNvPr id="4" name="Date Placeholder 3"/>
          <p:cNvSpPr>
            <a:spLocks noGrp="1"/>
          </p:cNvSpPr>
          <p:nvPr>
            <p:ph type="dt" sz="half" idx="2"/>
          </p:nvPr>
        </p:nvSpPr>
        <p:spPr>
          <a:xfrm rot="16200000">
            <a:off x="7856152" y="1188720"/>
            <a:ext cx="1828799" cy="365760"/>
          </a:xfrm>
          <a:prstGeom prst="rect">
            <a:avLst/>
          </a:prstGeom>
        </p:spPr>
        <p:txBody>
          <a:bodyPr vert="horz" lIns="91440" tIns="45720" rIns="91440" bIns="45720" rtlCol="0" anchor="ctr"/>
          <a:lstStyle>
            <a:lvl1pPr algn="l">
              <a:defRPr sz="1200">
                <a:solidFill>
                  <a:schemeClr val="bg2"/>
                </a:solidFill>
              </a:defRPr>
            </a:lvl1pPr>
          </a:lstStyle>
          <a:p>
            <a:pPr eaLnBrk="1" latinLnBrk="0" hangingPunct="1"/>
            <a:fld id="{C699CB88-5E1A-4FAC-892A-60949ACB1F6F}" type="datetimeFigureOut">
              <a:rPr lang="en-US" smtClean="0"/>
              <a:pPr eaLnBrk="1" latinLnBrk="0" hangingPunct="1"/>
              <a:t>3/25/2016</a:t>
            </a:fld>
            <a:endParaRPr lang="en-US" dirty="0"/>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0.jpeg"/><Relationship Id="rId9" Type="http://schemas.microsoft.com/office/2007/relationships/diagramDrawing" Target="../diagrams/drawing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 Id="rId9"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4.wdp"/><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1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ctrTitle"/>
          </p:nvPr>
        </p:nvSpPr>
        <p:spPr>
          <a:prstGeom prst="rect">
            <a:avLst/>
          </a:prstGeom>
        </p:spPr>
        <p:txBody>
          <a:bodyPr lIns="91425" tIns="91425" rIns="91425" bIns="91425" anchor="b" anchorCtr="0">
            <a:noAutofit/>
          </a:bodyPr>
          <a:lstStyle/>
          <a:p>
            <a:pPr>
              <a:spcBef>
                <a:spcPts val="0"/>
              </a:spcBef>
              <a:buNone/>
            </a:pPr>
            <a:r>
              <a:rPr lang="en" sz="5400" dirty="0" smtClean="0"/>
              <a:t>Smart Streetlight </a:t>
            </a:r>
            <a:br>
              <a:rPr lang="en" sz="5400" dirty="0" smtClean="0"/>
            </a:br>
            <a:r>
              <a:rPr lang="en" sz="5400" dirty="0" smtClean="0"/>
              <a:t>Proof of Concept</a:t>
            </a:r>
            <a:br>
              <a:rPr lang="en" sz="5400" dirty="0" smtClean="0"/>
            </a:br>
            <a:endParaRPr lang="en" sz="5400" dirty="0"/>
          </a:p>
        </p:txBody>
      </p:sp>
      <p:sp>
        <p:nvSpPr>
          <p:cNvPr id="31" name="Shape 31"/>
          <p:cNvSpPr txBox="1">
            <a:spLocks noGrp="1"/>
          </p:cNvSpPr>
          <p:nvPr>
            <p:ph type="subTitle" idx="1"/>
          </p:nvPr>
        </p:nvSpPr>
        <p:spPr>
          <a:xfrm>
            <a:off x="7239000" y="4324350"/>
            <a:ext cx="1344706" cy="800100"/>
          </a:xfrm>
          <a:prstGeom prst="rect">
            <a:avLst/>
          </a:prstGeom>
        </p:spPr>
        <p:txBody>
          <a:bodyPr lIns="91425" tIns="91425" rIns="91425" bIns="91425" anchor="t" anchorCtr="0">
            <a:noAutofit/>
          </a:bodyPr>
          <a:lstStyle/>
          <a:p>
            <a:pPr>
              <a:spcBef>
                <a:spcPts val="0"/>
              </a:spcBef>
              <a:buNone/>
            </a:pPr>
            <a:r>
              <a:rPr lang="en" dirty="0" smtClean="0">
                <a:solidFill>
                  <a:schemeClr val="tx1">
                    <a:lumMod val="65000"/>
                    <a:lumOff val="35000"/>
                  </a:schemeClr>
                </a:solidFill>
              </a:rPr>
              <a:t>Group 3</a:t>
            </a:r>
            <a:endParaRPr lang="en" dirty="0">
              <a:solidFill>
                <a:schemeClr val="tx1">
                  <a:lumMod val="65000"/>
                  <a:lumOff val="35000"/>
                </a:schemeClr>
              </a:solidFill>
            </a:endParaRPr>
          </a:p>
          <a:p>
            <a:pPr>
              <a:spcBef>
                <a:spcPts val="0"/>
              </a:spcBef>
              <a:buNone/>
            </a:pPr>
            <a:r>
              <a:rPr lang="en" dirty="0" smtClean="0">
                <a:solidFill>
                  <a:schemeClr val="tx1">
                    <a:lumMod val="65000"/>
                    <a:lumOff val="35000"/>
                  </a:schemeClr>
                </a:solidFill>
              </a:rPr>
              <a:t>03/26/16</a:t>
            </a:r>
            <a:endParaRPr lang="en" dirty="0">
              <a:solidFill>
                <a:schemeClr val="tx1">
                  <a:lumMod val="65000"/>
                  <a:lumOff val="35000"/>
                </a:schemeClr>
              </a:solidFill>
            </a:endParaRPr>
          </a:p>
        </p:txBody>
      </p:sp>
      <p:pic>
        <p:nvPicPr>
          <p:cNvPr id="5" name="Picture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2" name="TextBox 1"/>
          <p:cNvSpPr txBox="1"/>
          <p:nvPr/>
        </p:nvSpPr>
        <p:spPr>
          <a:xfrm>
            <a:off x="152400" y="3638550"/>
            <a:ext cx="3962400" cy="1323439"/>
          </a:xfrm>
          <a:prstGeom prst="rect">
            <a:avLst/>
          </a:prstGeom>
          <a:noFill/>
        </p:spPr>
        <p:txBody>
          <a:bodyPr wrap="square" rtlCol="0">
            <a:spAutoFit/>
          </a:bodyPr>
          <a:lstStyle/>
          <a:p>
            <a:r>
              <a:rPr lang="en-US" sz="2000" dirty="0">
                <a:solidFill>
                  <a:schemeClr val="tx1">
                    <a:lumMod val="65000"/>
                    <a:lumOff val="35000"/>
                  </a:schemeClr>
                </a:solidFill>
              </a:rPr>
              <a:t>Tucker </a:t>
            </a:r>
            <a:r>
              <a:rPr lang="en-US" sz="2000" dirty="0" smtClean="0">
                <a:solidFill>
                  <a:schemeClr val="tx1">
                    <a:lumMod val="65000"/>
                    <a:lumOff val="35000"/>
                  </a:schemeClr>
                </a:solidFill>
              </a:rPr>
              <a:t>Russ</a:t>
            </a:r>
          </a:p>
          <a:p>
            <a:r>
              <a:rPr lang="en-US" sz="2000" dirty="0" smtClean="0">
                <a:solidFill>
                  <a:schemeClr val="tx1">
                    <a:lumMod val="65000"/>
                    <a:lumOff val="35000"/>
                  </a:schemeClr>
                </a:solidFill>
              </a:rPr>
              <a:t>Thor Cutler</a:t>
            </a:r>
          </a:p>
          <a:p>
            <a:r>
              <a:rPr lang="en-US" sz="2000" dirty="0">
                <a:solidFill>
                  <a:schemeClr val="tx1">
                    <a:lumMod val="65000"/>
                    <a:lumOff val="35000"/>
                  </a:schemeClr>
                </a:solidFill>
              </a:rPr>
              <a:t>Brandon </a:t>
            </a:r>
            <a:r>
              <a:rPr lang="en-US" sz="2000" dirty="0" smtClean="0">
                <a:solidFill>
                  <a:schemeClr val="tx1">
                    <a:lumMod val="65000"/>
                    <a:lumOff val="35000"/>
                  </a:schemeClr>
                </a:solidFill>
              </a:rPr>
              <a:t>Berry</a:t>
            </a:r>
          </a:p>
          <a:p>
            <a:r>
              <a:rPr lang="en-US" sz="2000" dirty="0" smtClean="0">
                <a:solidFill>
                  <a:schemeClr val="tx1">
                    <a:lumMod val="65000"/>
                    <a:lumOff val="35000"/>
                  </a:schemeClr>
                </a:solidFill>
              </a:rPr>
              <a:t>Anthony Giordano</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653158"/>
            <a:ext cx="4796679" cy="4368867"/>
          </a:xfrm>
          <a:prstGeom prst="rect">
            <a:avLst/>
          </a:prstGeom>
        </p:spPr>
      </p:pic>
      <p:sp>
        <p:nvSpPr>
          <p:cNvPr id="2" name="Title 1"/>
          <p:cNvSpPr>
            <a:spLocks noGrp="1"/>
          </p:cNvSpPr>
          <p:nvPr>
            <p:ph type="title"/>
          </p:nvPr>
        </p:nvSpPr>
        <p:spPr>
          <a:xfrm>
            <a:off x="438150" y="123826"/>
            <a:ext cx="8229600" cy="857250"/>
          </a:xfrm>
        </p:spPr>
        <p:txBody>
          <a:bodyPr/>
          <a:lstStyle/>
          <a:p>
            <a:r>
              <a:rPr lang="en-US" sz="2000" dirty="0" smtClean="0"/>
              <a:t>User Interface </a:t>
            </a:r>
            <a:r>
              <a:rPr lang="en-US" sz="2000" dirty="0" err="1" smtClean="0"/>
              <a:t>XBee</a:t>
            </a:r>
            <a:r>
              <a:rPr lang="en-US" sz="2000" dirty="0" smtClean="0"/>
              <a:t> Device Design</a:t>
            </a:r>
            <a:r>
              <a:rPr lang="en-US" dirty="0" smtClean="0"/>
              <a:t> </a:t>
            </a:r>
            <a:endParaRPr lang="en-US" dirty="0"/>
          </a:p>
        </p:txBody>
      </p:sp>
      <p:sp>
        <p:nvSpPr>
          <p:cNvPr id="9" name="TextBox 8"/>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3</a:t>
            </a:r>
            <a:endParaRPr lang="en-US" sz="900" dirty="0">
              <a:solidFill>
                <a:schemeClr val="bg1"/>
              </a:solidFill>
            </a:endParaRPr>
          </a:p>
        </p:txBody>
      </p:sp>
      <p:sp>
        <p:nvSpPr>
          <p:cNvPr id="10" name="TextBox 9"/>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Thor</a:t>
            </a:r>
            <a:endParaRPr lang="en-US" sz="900" dirty="0">
              <a:solidFill>
                <a:schemeClr val="bg1"/>
              </a:solidFill>
            </a:endParaRPr>
          </a:p>
        </p:txBody>
      </p:sp>
      <p:pic>
        <p:nvPicPr>
          <p:cNvPr id="7" name="Picture 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Tree>
    <p:extLst>
      <p:ext uri="{BB962C8B-B14F-4D97-AF65-F5344CB8AC3E}">
        <p14:creationId xmlns:p14="http://schemas.microsoft.com/office/powerpoint/2010/main" val="815413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123826"/>
            <a:ext cx="8229600" cy="857250"/>
          </a:xfrm>
        </p:spPr>
        <p:txBody>
          <a:bodyPr/>
          <a:lstStyle/>
          <a:p>
            <a:r>
              <a:rPr lang="en-US" sz="2000" dirty="0" smtClean="0"/>
              <a:t>User Interface </a:t>
            </a:r>
            <a:r>
              <a:rPr lang="en-US" sz="2000" dirty="0" err="1" smtClean="0"/>
              <a:t>XBee</a:t>
            </a:r>
            <a:r>
              <a:rPr lang="en-US" sz="2000" dirty="0" smtClean="0"/>
              <a:t> Device Properties</a:t>
            </a:r>
            <a:r>
              <a:rPr lang="en-US" dirty="0" smtClean="0"/>
              <a:t> </a:t>
            </a:r>
            <a:endParaRPr lang="en-US" dirty="0"/>
          </a:p>
        </p:txBody>
      </p:sp>
      <p:sp>
        <p:nvSpPr>
          <p:cNvPr id="3" name="Text Placeholder 2"/>
          <p:cNvSpPr>
            <a:spLocks noGrp="1"/>
          </p:cNvSpPr>
          <p:nvPr>
            <p:ph type="body" idx="1"/>
          </p:nvPr>
        </p:nvSpPr>
        <p:spPr>
          <a:xfrm>
            <a:off x="457200" y="971550"/>
            <a:ext cx="8229600" cy="3725680"/>
          </a:xfrm>
        </p:spPr>
        <p:txBody>
          <a:bodyPr/>
          <a:lstStyle/>
          <a:p>
            <a:r>
              <a:rPr lang="en-US" dirty="0" smtClean="0"/>
              <a:t>The Raspberry Pi will be connected to its own </a:t>
            </a:r>
            <a:r>
              <a:rPr lang="en-US" dirty="0" err="1" smtClean="0"/>
              <a:t>XBee</a:t>
            </a:r>
            <a:r>
              <a:rPr lang="en-US" dirty="0" smtClean="0"/>
              <a:t> device that is set up to receive data packets (frames) from the </a:t>
            </a:r>
            <a:r>
              <a:rPr lang="en-US" dirty="0" err="1" smtClean="0"/>
              <a:t>Xbee</a:t>
            </a:r>
            <a:r>
              <a:rPr lang="en-US" dirty="0" smtClean="0"/>
              <a:t> devices attached to monitored devices</a:t>
            </a:r>
          </a:p>
          <a:p>
            <a:endParaRPr lang="en-US" dirty="0"/>
          </a:p>
          <a:p>
            <a:r>
              <a:rPr lang="en-US" dirty="0" smtClean="0"/>
              <a:t>The Raspberry Pi will use the data from the frames to determine the status of each monitored device</a:t>
            </a:r>
          </a:p>
          <a:p>
            <a:pPr marL="114300" indent="0">
              <a:buNone/>
            </a:pPr>
            <a:endParaRPr lang="en-US" dirty="0" smtClean="0"/>
          </a:p>
          <a:p>
            <a:r>
              <a:rPr lang="en-US" dirty="0" smtClean="0"/>
              <a:t>The status of each monitored device will be viewable on the LCD screen,</a:t>
            </a:r>
          </a:p>
          <a:p>
            <a:endParaRPr lang="en-US" dirty="0"/>
          </a:p>
          <a:p>
            <a:endParaRPr lang="en-US" dirty="0"/>
          </a:p>
        </p:txBody>
      </p:sp>
      <p:pic>
        <p:nvPicPr>
          <p:cNvPr id="5" name="Picture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10" name="TextBox 9"/>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3</a:t>
            </a:r>
            <a:endParaRPr lang="en-US" sz="900" dirty="0">
              <a:solidFill>
                <a:schemeClr val="bg1"/>
              </a:solidFill>
            </a:endParaRPr>
          </a:p>
        </p:txBody>
      </p:sp>
      <p:sp>
        <p:nvSpPr>
          <p:cNvPr id="11" name="TextBox 10"/>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Tucker</a:t>
            </a:r>
            <a:endParaRPr lang="en-US" sz="900" dirty="0">
              <a:solidFill>
                <a:schemeClr val="bg1"/>
              </a:solidFill>
            </a:endParaRPr>
          </a:p>
        </p:txBody>
      </p: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r="37681"/>
          <a:stretch/>
        </p:blipFill>
        <p:spPr>
          <a:xfrm>
            <a:off x="6477000" y="3668412"/>
            <a:ext cx="990614" cy="1447800"/>
          </a:xfrm>
          <a:prstGeom prst="rect">
            <a:avLst/>
          </a:prstGeom>
        </p:spPr>
      </p:pic>
      <p:pic>
        <p:nvPicPr>
          <p:cNvPr id="20" name="Picture 2" descr="https://camo.githubusercontent.com/371e05ed19386b973cda155214f26597146715da/687474703a2f2f66696c652e73636972702e6f72672f48746d6c2f362d3937303137303125354336333961623331372d646236312d343736642d623430632d3466313766356562616466622e6a7067"/>
          <p:cNvPicPr>
            <a:picLocks noChangeAspect="1" noChangeArrowheads="1"/>
          </p:cNvPicPr>
          <p:nvPr/>
        </p:nvPicPr>
        <p:blipFill rotWithShape="1">
          <a:blip r:embed="rId5">
            <a:extLst>
              <a:ext uri="{28A0092B-C50C-407E-A947-70E740481C1C}">
                <a14:useLocalDpi xmlns:a14="http://schemas.microsoft.com/office/drawing/2010/main" val="0"/>
              </a:ext>
            </a:extLst>
          </a:blip>
          <a:srcRect l="66725" t="15549" r="822" b="29941"/>
          <a:stretch/>
        </p:blipFill>
        <p:spPr bwMode="auto">
          <a:xfrm>
            <a:off x="7306275" y="3675488"/>
            <a:ext cx="699486" cy="633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964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123826"/>
            <a:ext cx="8229600" cy="857250"/>
          </a:xfrm>
        </p:spPr>
        <p:txBody>
          <a:bodyPr/>
          <a:lstStyle/>
          <a:p>
            <a:r>
              <a:rPr lang="en-US" sz="2000" dirty="0" smtClean="0"/>
              <a:t>User Interface Software Solution</a:t>
            </a:r>
            <a:r>
              <a:rPr lang="en-US" dirty="0" smtClean="0"/>
              <a:t> </a:t>
            </a:r>
            <a:endParaRPr lang="en-US" dirty="0"/>
          </a:p>
        </p:txBody>
      </p:sp>
      <p:sp>
        <p:nvSpPr>
          <p:cNvPr id="3" name="Text Placeholder 2"/>
          <p:cNvSpPr>
            <a:spLocks noGrp="1"/>
          </p:cNvSpPr>
          <p:nvPr>
            <p:ph type="body" idx="1"/>
          </p:nvPr>
        </p:nvSpPr>
        <p:spPr>
          <a:xfrm>
            <a:off x="457200" y="971550"/>
            <a:ext cx="7848600" cy="3725680"/>
          </a:xfrm>
        </p:spPr>
        <p:txBody>
          <a:bodyPr/>
          <a:lstStyle/>
          <a:p>
            <a:r>
              <a:rPr lang="en-US" dirty="0" smtClean="0"/>
              <a:t>2 Step Process</a:t>
            </a:r>
          </a:p>
          <a:p>
            <a:pPr lvl="1"/>
            <a:r>
              <a:rPr lang="en-US" dirty="0" smtClean="0"/>
              <a:t>Step 1: Information Recording</a:t>
            </a:r>
          </a:p>
          <a:p>
            <a:pPr lvl="2"/>
            <a:r>
              <a:rPr lang="en-US" dirty="0" smtClean="0"/>
              <a:t>Device would be left in recording mode overnight to determine the status of each streetlight in the network and record the data</a:t>
            </a:r>
          </a:p>
          <a:p>
            <a:pPr lvl="2"/>
            <a:r>
              <a:rPr lang="en-US" dirty="0" smtClean="0"/>
              <a:t>After a set amount of time the device would stop recording (Normally in the morning when streetlights are turned off)</a:t>
            </a:r>
          </a:p>
          <a:p>
            <a:pPr lvl="1"/>
            <a:r>
              <a:rPr lang="en-US" dirty="0" smtClean="0"/>
              <a:t>Step 2: Visual Representation of Data</a:t>
            </a:r>
          </a:p>
          <a:p>
            <a:pPr lvl="2"/>
            <a:r>
              <a:rPr lang="en-US" dirty="0" smtClean="0"/>
              <a:t>Currently being developed</a:t>
            </a:r>
          </a:p>
          <a:p>
            <a:pPr lvl="2"/>
            <a:r>
              <a:rPr lang="en-US" dirty="0" smtClean="0"/>
              <a:t>Opens text file created by Step 1 and displays the status of streetlights that need fixing</a:t>
            </a:r>
            <a:endParaRPr lang="en-US" dirty="0"/>
          </a:p>
          <a:p>
            <a:endParaRPr lang="en-US" dirty="0"/>
          </a:p>
        </p:txBody>
      </p:sp>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10" name="TextBox 9"/>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3</a:t>
            </a:r>
            <a:endParaRPr lang="en-US" sz="900" dirty="0">
              <a:solidFill>
                <a:schemeClr val="bg1"/>
              </a:solidFill>
            </a:endParaRPr>
          </a:p>
        </p:txBody>
      </p:sp>
      <p:sp>
        <p:nvSpPr>
          <p:cNvPr id="11" name="TextBox 10"/>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Tucker</a:t>
            </a:r>
            <a:endParaRPr lang="en-US" sz="900" dirty="0">
              <a:solidFill>
                <a:schemeClr val="bg1"/>
              </a:solidFill>
            </a:endParaRPr>
          </a:p>
        </p:txBody>
      </p:sp>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r="37681"/>
          <a:stretch/>
        </p:blipFill>
        <p:spPr>
          <a:xfrm>
            <a:off x="6477000" y="3668412"/>
            <a:ext cx="990614" cy="1447800"/>
          </a:xfrm>
          <a:prstGeom prst="rect">
            <a:avLst/>
          </a:prstGeom>
        </p:spPr>
      </p:pic>
      <p:pic>
        <p:nvPicPr>
          <p:cNvPr id="19" name="Picture 2" descr="https://camo.githubusercontent.com/371e05ed19386b973cda155214f26597146715da/687474703a2f2f66696c652e73636972702e6f72672f48746d6c2f362d3937303137303125354336333961623331372d646236312d343736642d623430632d3466313766356562616466622e6a7067"/>
          <p:cNvPicPr>
            <a:picLocks noChangeAspect="1" noChangeArrowheads="1"/>
          </p:cNvPicPr>
          <p:nvPr/>
        </p:nvPicPr>
        <p:blipFill rotWithShape="1">
          <a:blip r:embed="rId4">
            <a:extLst>
              <a:ext uri="{28A0092B-C50C-407E-A947-70E740481C1C}">
                <a14:useLocalDpi xmlns:a14="http://schemas.microsoft.com/office/drawing/2010/main" val="0"/>
              </a:ext>
            </a:extLst>
          </a:blip>
          <a:srcRect l="66725" t="15549" r="822" b="29941"/>
          <a:stretch/>
        </p:blipFill>
        <p:spPr bwMode="auto">
          <a:xfrm>
            <a:off x="7306275" y="3675488"/>
            <a:ext cx="699486" cy="633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479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2" name="Title 1"/>
          <p:cNvSpPr>
            <a:spLocks noGrp="1"/>
          </p:cNvSpPr>
          <p:nvPr>
            <p:ph type="title"/>
          </p:nvPr>
        </p:nvSpPr>
        <p:spPr>
          <a:xfrm>
            <a:off x="438150" y="123826"/>
            <a:ext cx="8229600" cy="857250"/>
          </a:xfrm>
        </p:spPr>
        <p:txBody>
          <a:bodyPr/>
          <a:lstStyle/>
          <a:p>
            <a:r>
              <a:rPr lang="en-US" sz="2000" dirty="0" smtClean="0"/>
              <a:t>User Interface Step 1 Code</a:t>
            </a:r>
            <a:r>
              <a:rPr lang="en-US" dirty="0" smtClean="0"/>
              <a:t> </a:t>
            </a:r>
            <a:endParaRPr lang="en-US" dirty="0"/>
          </a:p>
        </p:txBody>
      </p:sp>
      <p:pic>
        <p:nvPicPr>
          <p:cNvPr id="4" name="Picture 3"/>
          <p:cNvPicPr>
            <a:picLocks noChangeAspect="1"/>
          </p:cNvPicPr>
          <p:nvPr/>
        </p:nvPicPr>
        <p:blipFill>
          <a:blip r:embed="rId3"/>
          <a:stretch>
            <a:fillRect/>
          </a:stretch>
        </p:blipFill>
        <p:spPr>
          <a:xfrm>
            <a:off x="228600" y="895350"/>
            <a:ext cx="7981950" cy="3895725"/>
          </a:xfrm>
          <a:prstGeom prst="rect">
            <a:avLst/>
          </a:prstGeom>
        </p:spPr>
      </p:pic>
      <p:sp>
        <p:nvSpPr>
          <p:cNvPr id="9" name="TextBox 8"/>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3</a:t>
            </a:r>
            <a:endParaRPr lang="en-US" sz="900" dirty="0">
              <a:solidFill>
                <a:schemeClr val="bg1"/>
              </a:solidFill>
            </a:endParaRPr>
          </a:p>
        </p:txBody>
      </p:sp>
      <p:sp>
        <p:nvSpPr>
          <p:cNvPr id="10" name="TextBox 9"/>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Tucker</a:t>
            </a:r>
            <a:endParaRPr lang="en-US" sz="900" dirty="0">
              <a:solidFill>
                <a:schemeClr val="bg1"/>
              </a:solidFill>
            </a:endParaRPr>
          </a:p>
        </p:txBody>
      </p:sp>
    </p:spTree>
    <p:extLst>
      <p:ext uri="{BB962C8B-B14F-4D97-AF65-F5344CB8AC3E}">
        <p14:creationId xmlns:p14="http://schemas.microsoft.com/office/powerpoint/2010/main" val="3602484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2" name="Title 1"/>
          <p:cNvSpPr>
            <a:spLocks noGrp="1"/>
          </p:cNvSpPr>
          <p:nvPr>
            <p:ph type="title"/>
          </p:nvPr>
        </p:nvSpPr>
        <p:spPr>
          <a:xfrm>
            <a:off x="438150" y="123826"/>
            <a:ext cx="8229600" cy="857250"/>
          </a:xfrm>
        </p:spPr>
        <p:txBody>
          <a:bodyPr/>
          <a:lstStyle/>
          <a:p>
            <a:r>
              <a:rPr lang="en-US" sz="2000" dirty="0" smtClean="0"/>
              <a:t>User Interface Step 1 Output</a:t>
            </a:r>
            <a:r>
              <a:rPr lang="en-US" dirty="0" smtClean="0"/>
              <a:t> </a:t>
            </a:r>
            <a:endParaRPr lang="en-US" dirty="0"/>
          </a:p>
        </p:txBody>
      </p:sp>
      <p:pic>
        <p:nvPicPr>
          <p:cNvPr id="11" name="Picture 10"/>
          <p:cNvPicPr>
            <a:picLocks noChangeAspect="1"/>
          </p:cNvPicPr>
          <p:nvPr/>
        </p:nvPicPr>
        <p:blipFill>
          <a:blip r:embed="rId3"/>
          <a:stretch>
            <a:fillRect/>
          </a:stretch>
        </p:blipFill>
        <p:spPr>
          <a:xfrm>
            <a:off x="290149" y="915430"/>
            <a:ext cx="4852988" cy="4162549"/>
          </a:xfrm>
          <a:prstGeom prst="rect">
            <a:avLst/>
          </a:prstGeom>
        </p:spPr>
      </p:pic>
      <p:sp>
        <p:nvSpPr>
          <p:cNvPr id="9" name="TextBox 8"/>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3</a:t>
            </a:r>
            <a:endParaRPr lang="en-US" sz="900" dirty="0">
              <a:solidFill>
                <a:schemeClr val="bg1"/>
              </a:solidFill>
            </a:endParaRPr>
          </a:p>
        </p:txBody>
      </p:sp>
      <p:sp>
        <p:nvSpPr>
          <p:cNvPr id="10" name="TextBox 9"/>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Tucker</a:t>
            </a:r>
            <a:endParaRPr lang="en-US" sz="900" dirty="0">
              <a:solidFill>
                <a:schemeClr val="bg1"/>
              </a:solidFill>
            </a:endParaRP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r="37681"/>
          <a:stretch/>
        </p:blipFill>
        <p:spPr>
          <a:xfrm>
            <a:off x="6477000" y="3668412"/>
            <a:ext cx="990614" cy="1447800"/>
          </a:xfrm>
          <a:prstGeom prst="rect">
            <a:avLst/>
          </a:prstGeom>
        </p:spPr>
      </p:pic>
      <p:pic>
        <p:nvPicPr>
          <p:cNvPr id="13" name="Picture 2" descr="https://camo.githubusercontent.com/371e05ed19386b973cda155214f26597146715da/687474703a2f2f66696c652e73636972702e6f72672f48746d6c2f362d3937303137303125354336333961623331372d646236312d343736642d623430632d3466313766356562616466622e6a7067"/>
          <p:cNvPicPr>
            <a:picLocks noChangeAspect="1" noChangeArrowheads="1"/>
          </p:cNvPicPr>
          <p:nvPr/>
        </p:nvPicPr>
        <p:blipFill rotWithShape="1">
          <a:blip r:embed="rId5">
            <a:extLst>
              <a:ext uri="{28A0092B-C50C-407E-A947-70E740481C1C}">
                <a14:useLocalDpi xmlns:a14="http://schemas.microsoft.com/office/drawing/2010/main" val="0"/>
              </a:ext>
            </a:extLst>
          </a:blip>
          <a:srcRect l="66725" t="15549" r="822" b="29941"/>
          <a:stretch/>
        </p:blipFill>
        <p:spPr bwMode="auto">
          <a:xfrm>
            <a:off x="7306275" y="3675488"/>
            <a:ext cx="699486" cy="633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9377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Power Layout of Model</a:t>
            </a:r>
            <a:endParaRPr lang="en-US" sz="2000" dirty="0"/>
          </a:p>
        </p:txBody>
      </p:sp>
      <p:sp>
        <p:nvSpPr>
          <p:cNvPr id="5" name="Oval 4"/>
          <p:cNvSpPr/>
          <p:nvPr/>
        </p:nvSpPr>
        <p:spPr>
          <a:xfrm>
            <a:off x="1019175" y="1759856"/>
            <a:ext cx="647700" cy="6858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543175" y="1188355"/>
            <a:ext cx="609600" cy="23196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3152775" y="1645556"/>
            <a:ext cx="609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652837" y="2601630"/>
            <a:ext cx="609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662362" y="2056918"/>
            <a:ext cx="609600"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2695575" y="1493156"/>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2695575" y="1950356"/>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2695575" y="2407556"/>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a:off x="1247775" y="1964643"/>
            <a:ext cx="0" cy="276225"/>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a:off x="1400175" y="1964643"/>
            <a:ext cx="0" cy="276225"/>
          </a:xfrm>
          <a:prstGeom prst="line">
            <a:avLst/>
          </a:prstGeom>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a:xfrm>
            <a:off x="2809875" y="1588406"/>
            <a:ext cx="0" cy="114300"/>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a:xfrm>
            <a:off x="2886075" y="1588406"/>
            <a:ext cx="0" cy="114300"/>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a:xfrm>
            <a:off x="2800350" y="2045605"/>
            <a:ext cx="0" cy="114300"/>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a:xfrm>
            <a:off x="2876550" y="2045605"/>
            <a:ext cx="0" cy="114300"/>
          </a:xfrm>
          <a:prstGeom prst="line">
            <a:avLst/>
          </a:prstGeom>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a:xfrm>
            <a:off x="2800350" y="2502806"/>
            <a:ext cx="0" cy="114300"/>
          </a:xfrm>
          <a:prstGeom prst="line">
            <a:avLst/>
          </a:prstGeom>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a:off x="2876550" y="2502806"/>
            <a:ext cx="0" cy="114300"/>
          </a:xfrm>
          <a:prstGeom prst="line">
            <a:avLst/>
          </a:prstGeom>
        </p:spPr>
        <p:style>
          <a:lnRef idx="2">
            <a:schemeClr val="dk1"/>
          </a:lnRef>
          <a:fillRef idx="0">
            <a:schemeClr val="dk1"/>
          </a:fillRef>
          <a:effectRef idx="1">
            <a:schemeClr val="dk1"/>
          </a:effectRef>
          <a:fontRef idx="minor">
            <a:schemeClr val="tx1"/>
          </a:fontRef>
        </p:style>
      </p:cxnSp>
      <p:sp>
        <p:nvSpPr>
          <p:cNvPr id="35" name="Freeform 34"/>
          <p:cNvSpPr/>
          <p:nvPr/>
        </p:nvSpPr>
        <p:spPr>
          <a:xfrm>
            <a:off x="1390650" y="683380"/>
            <a:ext cx="1607997" cy="1076476"/>
          </a:xfrm>
          <a:custGeom>
            <a:avLst/>
            <a:gdLst>
              <a:gd name="connsiteX0" fmla="*/ 1466850 w 1607997"/>
              <a:gd name="connsiteY0" fmla="*/ 495451 h 1076476"/>
              <a:gd name="connsiteX1" fmla="*/ 1466850 w 1607997"/>
              <a:gd name="connsiteY1" fmla="*/ 19201 h 1076476"/>
              <a:gd name="connsiteX2" fmla="*/ 0 w 1607997"/>
              <a:gd name="connsiteY2" fmla="*/ 1076476 h 1076476"/>
              <a:gd name="connsiteX3" fmla="*/ 0 w 1607997"/>
              <a:gd name="connsiteY3" fmla="*/ 1076476 h 1076476"/>
            </a:gdLst>
            <a:ahLst/>
            <a:cxnLst>
              <a:cxn ang="0">
                <a:pos x="connsiteX0" y="connsiteY0"/>
              </a:cxn>
              <a:cxn ang="0">
                <a:pos x="connsiteX1" y="connsiteY1"/>
              </a:cxn>
              <a:cxn ang="0">
                <a:pos x="connsiteX2" y="connsiteY2"/>
              </a:cxn>
              <a:cxn ang="0">
                <a:pos x="connsiteX3" y="connsiteY3"/>
              </a:cxn>
            </a:cxnLst>
            <a:rect l="l" t="t" r="r" b="b"/>
            <a:pathLst>
              <a:path w="1607997" h="1076476">
                <a:moveTo>
                  <a:pt x="1466850" y="495451"/>
                </a:moveTo>
                <a:cubicBezTo>
                  <a:pt x="1589087" y="208907"/>
                  <a:pt x="1711325" y="-77636"/>
                  <a:pt x="1466850" y="19201"/>
                </a:cubicBezTo>
                <a:cubicBezTo>
                  <a:pt x="1222375" y="116038"/>
                  <a:pt x="0" y="1076476"/>
                  <a:pt x="0" y="1076476"/>
                </a:cubicBezTo>
                <a:lnTo>
                  <a:pt x="0" y="107647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9" name="Straight Connector 38"/>
          <p:cNvCxnSpPr/>
          <p:nvPr/>
        </p:nvCxnSpPr>
        <p:spPr>
          <a:xfrm flipV="1">
            <a:off x="3762375" y="1386595"/>
            <a:ext cx="266700" cy="258961"/>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4271962" y="1797956"/>
            <a:ext cx="266700" cy="258961"/>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4252912" y="2342667"/>
            <a:ext cx="266700" cy="258961"/>
          </a:xfrm>
          <a:prstGeom prst="line">
            <a:avLst/>
          </a:prstGeom>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2987394" y="1831444"/>
            <a:ext cx="663715" cy="4333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ln w="0"/>
                <a:solidFill>
                  <a:schemeClr val="tx1"/>
                </a:solidFill>
              </a:rPr>
              <a:t>5V DC</a:t>
            </a:r>
            <a:endParaRPr lang="en-US" dirty="0">
              <a:ln w="0"/>
              <a:solidFill>
                <a:schemeClr val="tx1"/>
              </a:solidFill>
            </a:endParaRPr>
          </a:p>
        </p:txBody>
      </p:sp>
      <p:sp>
        <p:nvSpPr>
          <p:cNvPr id="46" name="Rectangle 45"/>
          <p:cNvSpPr/>
          <p:nvPr/>
        </p:nvSpPr>
        <p:spPr>
          <a:xfrm>
            <a:off x="2987394" y="2365808"/>
            <a:ext cx="663715" cy="4333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tx1"/>
                </a:solidFill>
              </a:rPr>
              <a:t>5V DC</a:t>
            </a:r>
            <a:endParaRPr lang="en-US" dirty="0">
              <a:solidFill>
                <a:schemeClr val="tx1"/>
              </a:solidFill>
            </a:endParaRPr>
          </a:p>
        </p:txBody>
      </p:sp>
      <p:cxnSp>
        <p:nvCxnSpPr>
          <p:cNvPr id="48" name="Straight Connector 47"/>
          <p:cNvCxnSpPr/>
          <p:nvPr/>
        </p:nvCxnSpPr>
        <p:spPr>
          <a:xfrm>
            <a:off x="4143375" y="1645556"/>
            <a:ext cx="109061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4672013" y="2045605"/>
            <a:ext cx="109061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4672013" y="2601628"/>
            <a:ext cx="1090613" cy="0"/>
          </a:xfrm>
          <a:prstGeom prst="line">
            <a:avLst/>
          </a:prstGeom>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1047750" y="2478993"/>
            <a:ext cx="731696" cy="307777"/>
          </a:xfrm>
          <a:prstGeom prst="rect">
            <a:avLst/>
          </a:prstGeom>
          <a:noFill/>
        </p:spPr>
        <p:txBody>
          <a:bodyPr wrap="square" rtlCol="0">
            <a:spAutoFit/>
          </a:bodyPr>
          <a:lstStyle/>
          <a:p>
            <a:r>
              <a:rPr lang="en-US" dirty="0" smtClean="0"/>
              <a:t>120 V</a:t>
            </a:r>
            <a:endParaRPr lang="en-US" dirty="0"/>
          </a:p>
        </p:txBody>
      </p:sp>
      <p:sp>
        <p:nvSpPr>
          <p:cNvPr id="52" name="Rectangle 51"/>
          <p:cNvSpPr/>
          <p:nvPr/>
        </p:nvSpPr>
        <p:spPr>
          <a:xfrm>
            <a:off x="5233988" y="959757"/>
            <a:ext cx="1423987" cy="6857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chemeClr val="tx1"/>
                </a:solidFill>
              </a:rPr>
              <a:t>Smart Meter</a:t>
            </a:r>
          </a:p>
          <a:p>
            <a:pPr algn="ctr"/>
            <a:r>
              <a:rPr lang="en-US" dirty="0">
                <a:solidFill>
                  <a:schemeClr val="tx1"/>
                </a:solidFill>
              </a:rPr>
              <a:t>w/XBee</a:t>
            </a:r>
          </a:p>
        </p:txBody>
      </p:sp>
      <p:sp>
        <p:nvSpPr>
          <p:cNvPr id="53" name="Rectangle 52"/>
          <p:cNvSpPr/>
          <p:nvPr/>
        </p:nvSpPr>
        <p:spPr>
          <a:xfrm>
            <a:off x="5753101" y="1831444"/>
            <a:ext cx="1514474" cy="4152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chemeClr val="tx1"/>
                </a:solidFill>
              </a:rPr>
              <a:t>Streetlight 1</a:t>
            </a:r>
            <a:endParaRPr lang="en-US" dirty="0">
              <a:solidFill>
                <a:schemeClr val="tx1"/>
              </a:solidFill>
            </a:endParaRPr>
          </a:p>
        </p:txBody>
      </p:sp>
      <p:sp>
        <p:nvSpPr>
          <p:cNvPr id="54" name="Rectangle 53"/>
          <p:cNvSpPr/>
          <p:nvPr/>
        </p:nvSpPr>
        <p:spPr>
          <a:xfrm>
            <a:off x="5753101" y="2383965"/>
            <a:ext cx="1514474" cy="4152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chemeClr val="tx1"/>
                </a:solidFill>
              </a:rPr>
              <a:t>Streetlight 2</a:t>
            </a:r>
            <a:endParaRPr lang="en-US" dirty="0">
              <a:solidFill>
                <a:schemeClr val="tx1"/>
              </a:solidFill>
            </a:endParaRPr>
          </a:p>
        </p:txBody>
      </p:sp>
      <p:sp>
        <p:nvSpPr>
          <p:cNvPr id="55" name="Oval 54"/>
          <p:cNvSpPr/>
          <p:nvPr/>
        </p:nvSpPr>
        <p:spPr>
          <a:xfrm>
            <a:off x="990600" y="3862539"/>
            <a:ext cx="647700" cy="6858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6" name="Straight Connector 55"/>
          <p:cNvCxnSpPr/>
          <p:nvPr/>
        </p:nvCxnSpPr>
        <p:spPr>
          <a:xfrm>
            <a:off x="1219200" y="4067326"/>
            <a:ext cx="0" cy="276225"/>
          </a:xfrm>
          <a:prstGeom prst="line">
            <a:avLst/>
          </a:prstGeom>
        </p:spPr>
        <p:style>
          <a:lnRef idx="2">
            <a:schemeClr val="dk1"/>
          </a:lnRef>
          <a:fillRef idx="0">
            <a:schemeClr val="dk1"/>
          </a:fillRef>
          <a:effectRef idx="1">
            <a:schemeClr val="dk1"/>
          </a:effectRef>
          <a:fontRef idx="minor">
            <a:schemeClr val="tx1"/>
          </a:fontRef>
        </p:style>
      </p:cxnSp>
      <p:cxnSp>
        <p:nvCxnSpPr>
          <p:cNvPr id="57" name="Straight Connector 56"/>
          <p:cNvCxnSpPr/>
          <p:nvPr/>
        </p:nvCxnSpPr>
        <p:spPr>
          <a:xfrm>
            <a:off x="1371600" y="4067326"/>
            <a:ext cx="0" cy="276225"/>
          </a:xfrm>
          <a:prstGeom prst="line">
            <a:avLst/>
          </a:prstGeom>
        </p:spPr>
        <p:style>
          <a:lnRef idx="2">
            <a:schemeClr val="dk1"/>
          </a:lnRef>
          <a:fillRef idx="0">
            <a:schemeClr val="dk1"/>
          </a:fillRef>
          <a:effectRef idx="1">
            <a:schemeClr val="dk1"/>
          </a:effectRef>
          <a:fontRef idx="minor">
            <a:schemeClr val="tx1"/>
          </a:fontRef>
        </p:style>
      </p:cxnSp>
      <p:sp>
        <p:nvSpPr>
          <p:cNvPr id="58" name="TextBox 57"/>
          <p:cNvSpPr txBox="1"/>
          <p:nvPr/>
        </p:nvSpPr>
        <p:spPr>
          <a:xfrm>
            <a:off x="1019175" y="4581676"/>
            <a:ext cx="731696" cy="307777"/>
          </a:xfrm>
          <a:prstGeom prst="rect">
            <a:avLst/>
          </a:prstGeom>
          <a:noFill/>
        </p:spPr>
        <p:txBody>
          <a:bodyPr wrap="square" rtlCol="0">
            <a:spAutoFit/>
          </a:bodyPr>
          <a:lstStyle/>
          <a:p>
            <a:r>
              <a:rPr lang="en-US" dirty="0" smtClean="0"/>
              <a:t>120 V</a:t>
            </a:r>
            <a:endParaRPr lang="en-US" dirty="0"/>
          </a:p>
        </p:txBody>
      </p:sp>
      <p:cxnSp>
        <p:nvCxnSpPr>
          <p:cNvPr id="59" name="Straight Connector 58"/>
          <p:cNvCxnSpPr/>
          <p:nvPr/>
        </p:nvCxnSpPr>
        <p:spPr>
          <a:xfrm>
            <a:off x="2147888" y="4242720"/>
            <a:ext cx="609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2747963" y="3983757"/>
            <a:ext cx="266700" cy="258961"/>
          </a:xfrm>
          <a:prstGeom prst="line">
            <a:avLst/>
          </a:prstGeom>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1482445" y="4006898"/>
            <a:ext cx="663715" cy="4333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tx1"/>
                </a:solidFill>
              </a:rPr>
              <a:t>5V DC</a:t>
            </a:r>
            <a:endParaRPr lang="en-US" dirty="0">
              <a:solidFill>
                <a:schemeClr val="tx1"/>
              </a:solidFill>
            </a:endParaRPr>
          </a:p>
        </p:txBody>
      </p:sp>
      <p:cxnSp>
        <p:nvCxnSpPr>
          <p:cNvPr id="62" name="Straight Connector 61"/>
          <p:cNvCxnSpPr/>
          <p:nvPr/>
        </p:nvCxnSpPr>
        <p:spPr>
          <a:xfrm>
            <a:off x="3167064" y="4242718"/>
            <a:ext cx="1090613" cy="0"/>
          </a:xfrm>
          <a:prstGeom prst="line">
            <a:avLst/>
          </a:prstGeom>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4248152" y="4025055"/>
            <a:ext cx="1514474" cy="4152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chemeClr val="tx1"/>
                </a:solidFill>
              </a:rPr>
              <a:t>Streetlight 3</a:t>
            </a:r>
            <a:endParaRPr lang="en-US" dirty="0">
              <a:solidFill>
                <a:schemeClr val="tx1"/>
              </a:solidFill>
            </a:endParaRPr>
          </a:p>
        </p:txBody>
      </p:sp>
      <p:sp>
        <p:nvSpPr>
          <p:cNvPr id="64" name="TextBox 63"/>
          <p:cNvSpPr txBox="1"/>
          <p:nvPr/>
        </p:nvSpPr>
        <p:spPr>
          <a:xfrm>
            <a:off x="4978543" y="1813468"/>
            <a:ext cx="838200" cy="307777"/>
          </a:xfrm>
          <a:prstGeom prst="rect">
            <a:avLst/>
          </a:prstGeom>
          <a:noFill/>
        </p:spPr>
        <p:txBody>
          <a:bodyPr wrap="square" rtlCol="0">
            <a:spAutoFit/>
          </a:bodyPr>
          <a:lstStyle/>
          <a:p>
            <a:r>
              <a:rPr lang="en-US" dirty="0" smtClean="0"/>
              <a:t>5V</a:t>
            </a:r>
            <a:endParaRPr lang="en-US" dirty="0"/>
          </a:p>
        </p:txBody>
      </p:sp>
      <p:sp>
        <p:nvSpPr>
          <p:cNvPr id="65" name="TextBox 64"/>
          <p:cNvSpPr txBox="1"/>
          <p:nvPr/>
        </p:nvSpPr>
        <p:spPr>
          <a:xfrm>
            <a:off x="4978543" y="2348917"/>
            <a:ext cx="838200" cy="307777"/>
          </a:xfrm>
          <a:prstGeom prst="rect">
            <a:avLst/>
          </a:prstGeom>
          <a:noFill/>
        </p:spPr>
        <p:txBody>
          <a:bodyPr wrap="square" rtlCol="0">
            <a:spAutoFit/>
          </a:bodyPr>
          <a:lstStyle/>
          <a:p>
            <a:r>
              <a:rPr lang="en-US" dirty="0" smtClean="0"/>
              <a:t>5V</a:t>
            </a:r>
            <a:endParaRPr lang="en-US" dirty="0"/>
          </a:p>
        </p:txBody>
      </p:sp>
      <p:sp>
        <p:nvSpPr>
          <p:cNvPr id="66" name="TextBox 65"/>
          <p:cNvSpPr txBox="1"/>
          <p:nvPr/>
        </p:nvSpPr>
        <p:spPr>
          <a:xfrm>
            <a:off x="4471989" y="1394929"/>
            <a:ext cx="838200" cy="307777"/>
          </a:xfrm>
          <a:prstGeom prst="rect">
            <a:avLst/>
          </a:prstGeom>
          <a:noFill/>
        </p:spPr>
        <p:txBody>
          <a:bodyPr wrap="square" rtlCol="0">
            <a:spAutoFit/>
          </a:bodyPr>
          <a:lstStyle/>
          <a:p>
            <a:r>
              <a:rPr lang="en-US" dirty="0" smtClean="0"/>
              <a:t>120V</a:t>
            </a:r>
            <a:endParaRPr lang="en-US" dirty="0"/>
          </a:p>
        </p:txBody>
      </p:sp>
      <p:sp>
        <p:nvSpPr>
          <p:cNvPr id="67" name="TextBox 66"/>
          <p:cNvSpPr txBox="1"/>
          <p:nvPr/>
        </p:nvSpPr>
        <p:spPr>
          <a:xfrm>
            <a:off x="3509961" y="3991641"/>
            <a:ext cx="838200" cy="307777"/>
          </a:xfrm>
          <a:prstGeom prst="rect">
            <a:avLst/>
          </a:prstGeom>
          <a:noFill/>
        </p:spPr>
        <p:txBody>
          <a:bodyPr wrap="square" rtlCol="0">
            <a:spAutoFit/>
          </a:bodyPr>
          <a:lstStyle/>
          <a:p>
            <a:r>
              <a:rPr lang="en-US" dirty="0" smtClean="0"/>
              <a:t>5V</a:t>
            </a:r>
            <a:endParaRPr lang="en-US" dirty="0"/>
          </a:p>
        </p:txBody>
      </p:sp>
      <p:sp>
        <p:nvSpPr>
          <p:cNvPr id="68" name="Oval 67"/>
          <p:cNvSpPr/>
          <p:nvPr/>
        </p:nvSpPr>
        <p:spPr>
          <a:xfrm>
            <a:off x="2695575" y="2883321"/>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9" name="Straight Connector 68"/>
          <p:cNvCxnSpPr/>
          <p:nvPr/>
        </p:nvCxnSpPr>
        <p:spPr>
          <a:xfrm>
            <a:off x="2876550" y="2978571"/>
            <a:ext cx="0" cy="114300"/>
          </a:xfrm>
          <a:prstGeom prst="line">
            <a:avLst/>
          </a:prstGeom>
        </p:spPr>
        <p:style>
          <a:lnRef idx="2">
            <a:schemeClr val="dk1"/>
          </a:lnRef>
          <a:fillRef idx="0">
            <a:schemeClr val="dk1"/>
          </a:fillRef>
          <a:effectRef idx="1">
            <a:schemeClr val="dk1"/>
          </a:effectRef>
          <a:fontRef idx="minor">
            <a:schemeClr val="tx1"/>
          </a:fontRef>
        </p:style>
      </p:cxnSp>
      <p:cxnSp>
        <p:nvCxnSpPr>
          <p:cNvPr id="70" name="Straight Connector 69"/>
          <p:cNvCxnSpPr/>
          <p:nvPr/>
        </p:nvCxnSpPr>
        <p:spPr>
          <a:xfrm>
            <a:off x="2800350" y="2983073"/>
            <a:ext cx="0" cy="114300"/>
          </a:xfrm>
          <a:prstGeom prst="line">
            <a:avLst/>
          </a:prstGeom>
        </p:spPr>
        <p:style>
          <a:lnRef idx="2">
            <a:schemeClr val="dk1"/>
          </a:lnRef>
          <a:fillRef idx="0">
            <a:schemeClr val="dk1"/>
          </a:fillRef>
          <a:effectRef idx="1">
            <a:schemeClr val="dk1"/>
          </a:effectRef>
          <a:fontRef idx="minor">
            <a:schemeClr val="tx1"/>
          </a:fontRef>
        </p:style>
      </p:cxnSp>
      <p:sp>
        <p:nvSpPr>
          <p:cNvPr id="71" name="Rectangle 70"/>
          <p:cNvSpPr/>
          <p:nvPr/>
        </p:nvSpPr>
        <p:spPr>
          <a:xfrm>
            <a:off x="2981326" y="2880679"/>
            <a:ext cx="663715" cy="433388"/>
          </a:xfrm>
          <a:prstGeom prst="rect">
            <a:avLst/>
          </a:prstGeom>
          <a:solidFill>
            <a:schemeClr val="accent5">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tx1"/>
                </a:solidFill>
              </a:rPr>
              <a:t>5V DC</a:t>
            </a:r>
            <a:endParaRPr lang="en-US" dirty="0">
              <a:solidFill>
                <a:schemeClr val="tx1"/>
              </a:solidFill>
            </a:endParaRPr>
          </a:p>
        </p:txBody>
      </p:sp>
      <p:cxnSp>
        <p:nvCxnSpPr>
          <p:cNvPr id="72" name="Straight Connector 71"/>
          <p:cNvCxnSpPr/>
          <p:nvPr/>
        </p:nvCxnSpPr>
        <p:spPr>
          <a:xfrm flipV="1">
            <a:off x="3652837" y="3092871"/>
            <a:ext cx="2100264" cy="10830"/>
          </a:xfrm>
          <a:prstGeom prst="line">
            <a:avLst/>
          </a:prstGeom>
        </p:spPr>
        <p:style>
          <a:lnRef idx="2">
            <a:schemeClr val="accent1"/>
          </a:lnRef>
          <a:fillRef idx="0">
            <a:schemeClr val="accent1"/>
          </a:fillRef>
          <a:effectRef idx="1">
            <a:schemeClr val="accent1"/>
          </a:effectRef>
          <a:fontRef idx="minor">
            <a:schemeClr val="tx1"/>
          </a:fontRef>
        </p:style>
      </p:cxnSp>
      <p:sp>
        <p:nvSpPr>
          <p:cNvPr id="74" name="Rectangle 73"/>
          <p:cNvSpPr/>
          <p:nvPr/>
        </p:nvSpPr>
        <p:spPr>
          <a:xfrm>
            <a:off x="5760897" y="2951335"/>
            <a:ext cx="1506678" cy="571648"/>
          </a:xfrm>
          <a:prstGeom prst="rect">
            <a:avLst/>
          </a:prstGeom>
          <a:solidFill>
            <a:schemeClr val="accent5">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tx1"/>
                </a:solidFill>
              </a:rPr>
              <a:t>User Interface</a:t>
            </a:r>
            <a:endParaRPr lang="en-US" dirty="0">
              <a:solidFill>
                <a:schemeClr val="tx1"/>
              </a:solidFill>
            </a:endParaRPr>
          </a:p>
        </p:txBody>
      </p:sp>
      <p:sp>
        <p:nvSpPr>
          <p:cNvPr id="76" name="TextBox 75"/>
          <p:cNvSpPr txBox="1"/>
          <p:nvPr/>
        </p:nvSpPr>
        <p:spPr>
          <a:xfrm>
            <a:off x="4978542" y="2807958"/>
            <a:ext cx="838200" cy="307777"/>
          </a:xfrm>
          <a:prstGeom prst="rect">
            <a:avLst/>
          </a:prstGeom>
          <a:noFill/>
        </p:spPr>
        <p:txBody>
          <a:bodyPr wrap="square" rtlCol="0">
            <a:spAutoFit/>
          </a:bodyPr>
          <a:lstStyle/>
          <a:p>
            <a:r>
              <a:rPr lang="en-US" dirty="0" smtClean="0"/>
              <a:t>5V</a:t>
            </a:r>
            <a:endParaRPr lang="en-US" dirty="0"/>
          </a:p>
        </p:txBody>
      </p:sp>
      <p:sp>
        <p:nvSpPr>
          <p:cNvPr id="77" name="TextBox 76"/>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3</a:t>
            </a:r>
            <a:endParaRPr lang="en-US" sz="900" dirty="0">
              <a:solidFill>
                <a:schemeClr val="bg1"/>
              </a:solidFill>
            </a:endParaRPr>
          </a:p>
        </p:txBody>
      </p:sp>
      <p:sp>
        <p:nvSpPr>
          <p:cNvPr id="78" name="TextBox 77"/>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Brandon</a:t>
            </a:r>
            <a:endParaRPr lang="en-US" sz="900" dirty="0">
              <a:solidFill>
                <a:schemeClr val="bg1"/>
              </a:solidFill>
            </a:endParaRPr>
          </a:p>
        </p:txBody>
      </p:sp>
      <p:cxnSp>
        <p:nvCxnSpPr>
          <p:cNvPr id="3" name="Straight Arrow Connector 2"/>
          <p:cNvCxnSpPr/>
          <p:nvPr/>
        </p:nvCxnSpPr>
        <p:spPr>
          <a:xfrm flipV="1">
            <a:off x="6649606" y="1345625"/>
            <a:ext cx="269272" cy="2076"/>
          </a:xfrm>
          <a:prstGeom prst="straightConnector1">
            <a:avLst/>
          </a:prstGeom>
          <a:ln>
            <a:headEnd type="none"/>
            <a:tailEnd type="none"/>
          </a:ln>
        </p:spPr>
        <p:style>
          <a:lnRef idx="2">
            <a:schemeClr val="accent1">
              <a:shade val="50000"/>
            </a:schemeClr>
          </a:lnRef>
          <a:fillRef idx="1">
            <a:schemeClr val="accent1"/>
          </a:fillRef>
          <a:effectRef idx="0">
            <a:schemeClr val="accent1"/>
          </a:effectRef>
          <a:fontRef idx="minor">
            <a:schemeClr val="lt1"/>
          </a:fontRef>
        </p:style>
      </p:cxnSp>
      <p:sp>
        <p:nvSpPr>
          <p:cNvPr id="4" name="Rectangle 3"/>
          <p:cNvSpPr/>
          <p:nvPr/>
        </p:nvSpPr>
        <p:spPr>
          <a:xfrm>
            <a:off x="6892750" y="1114367"/>
            <a:ext cx="484315" cy="4842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p:cNvSpPr/>
          <p:nvPr/>
        </p:nvSpPr>
        <p:spPr>
          <a:xfrm>
            <a:off x="6855711" y="786304"/>
            <a:ext cx="585787" cy="33528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6735159" y="1210714"/>
            <a:ext cx="817816" cy="307777"/>
          </a:xfrm>
          <a:prstGeom prst="rect">
            <a:avLst/>
          </a:prstGeom>
        </p:spPr>
        <p:txBody>
          <a:bodyPr rtlCol="0">
            <a:spAutoFit/>
          </a:bodyPr>
          <a:lstStyle/>
          <a:p>
            <a:pPr algn="ctr"/>
            <a:r>
              <a:rPr lang="en-US" dirty="0">
                <a:latin typeface="Calibri"/>
              </a:rPr>
              <a:t>LED</a:t>
            </a:r>
          </a:p>
        </p:txBody>
      </p:sp>
      <p:pic>
        <p:nvPicPr>
          <p:cNvPr id="75" name="Picture 7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Tree>
    <p:extLst>
      <p:ext uri="{BB962C8B-B14F-4D97-AF65-F5344CB8AC3E}">
        <p14:creationId xmlns:p14="http://schemas.microsoft.com/office/powerpoint/2010/main" val="3952820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Why is a backup battery needed?</a:t>
            </a:r>
          </a:p>
        </p:txBody>
      </p:sp>
      <p:sp>
        <p:nvSpPr>
          <p:cNvPr id="3" name="Content Placeholder 2"/>
          <p:cNvSpPr>
            <a:spLocks noGrp="1"/>
          </p:cNvSpPr>
          <p:nvPr>
            <p:ph idx="1"/>
          </p:nvPr>
        </p:nvSpPr>
        <p:spPr/>
        <p:txBody>
          <a:bodyPr/>
          <a:lstStyle/>
          <a:p>
            <a:r>
              <a:rPr lang="en-US" dirty="0"/>
              <a:t>If the power supplied to the </a:t>
            </a:r>
            <a:r>
              <a:rPr lang="en-US" dirty="0" smtClean="0"/>
              <a:t>streetlight </a:t>
            </a:r>
            <a:r>
              <a:rPr lang="en-US" dirty="0"/>
              <a:t>fails, the backup battery will provide enough power to allow the </a:t>
            </a:r>
            <a:r>
              <a:rPr lang="en-US" dirty="0" smtClean="0"/>
              <a:t>XBee </a:t>
            </a:r>
            <a:r>
              <a:rPr lang="en-US" dirty="0"/>
              <a:t>to still transmit </a:t>
            </a:r>
            <a:r>
              <a:rPr lang="en-US" dirty="0" smtClean="0"/>
              <a:t>for 6+ hours for the model</a:t>
            </a:r>
          </a:p>
          <a:p>
            <a:r>
              <a:rPr lang="en-US" dirty="0" smtClean="0"/>
              <a:t>The battery capacity would be scaled up with a full size design</a:t>
            </a:r>
            <a:endParaRPr lang="en-US" dirty="0"/>
          </a:p>
          <a:p>
            <a:r>
              <a:rPr lang="en-US" dirty="0"/>
              <a:t>This </a:t>
            </a:r>
            <a:r>
              <a:rPr lang="en-US" dirty="0" smtClean="0"/>
              <a:t>will allow for the ability to notify the user interface </a:t>
            </a:r>
            <a:r>
              <a:rPr lang="en-US" dirty="0"/>
              <a:t>when the power to a </a:t>
            </a:r>
            <a:r>
              <a:rPr lang="en-US" dirty="0" smtClean="0"/>
              <a:t>streetlight </a:t>
            </a:r>
            <a:r>
              <a:rPr lang="en-US" dirty="0"/>
              <a:t>has gone </a:t>
            </a:r>
            <a:r>
              <a:rPr lang="en-US" dirty="0" smtClean="0"/>
              <a:t>out</a:t>
            </a:r>
          </a:p>
          <a:p>
            <a:r>
              <a:rPr lang="en-US" dirty="0" smtClean="0"/>
              <a:t>Once the system regains outside power, the battery will begin to charge back to its full capacity</a:t>
            </a:r>
            <a:endParaRPr lang="en-US" dirty="0"/>
          </a:p>
          <a:p>
            <a:endParaRPr lang="en-US" dirty="0"/>
          </a:p>
        </p:txBody>
      </p:sp>
      <p:sp>
        <p:nvSpPr>
          <p:cNvPr id="4" name="TextBox 3"/>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3</a:t>
            </a:r>
            <a:endParaRPr lang="en-US" sz="900" dirty="0">
              <a:solidFill>
                <a:schemeClr val="bg1"/>
              </a:solidFill>
            </a:endParaRPr>
          </a:p>
        </p:txBody>
      </p:sp>
      <p:sp>
        <p:nvSpPr>
          <p:cNvPr id="5" name="TextBox 4"/>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Brandon</a:t>
            </a:r>
            <a:endParaRPr lang="en-US" sz="900" dirty="0">
              <a:solidFill>
                <a:schemeClr val="bg1"/>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867149"/>
            <a:ext cx="1151872" cy="1070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Tree>
    <p:extLst>
      <p:ext uri="{BB962C8B-B14F-4D97-AF65-F5344CB8AC3E}">
        <p14:creationId xmlns:p14="http://schemas.microsoft.com/office/powerpoint/2010/main" val="26338876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Original Node Power Circuit for XBee &amp; LEDs</a:t>
            </a:r>
            <a:endParaRPr lang="en-US" sz="2000" dirty="0"/>
          </a:p>
        </p:txBody>
      </p:sp>
      <p:sp>
        <p:nvSpPr>
          <p:cNvPr id="5" name="TextBox 4"/>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3</a:t>
            </a:r>
            <a:endParaRPr lang="en-US" sz="900" dirty="0">
              <a:solidFill>
                <a:schemeClr val="bg1"/>
              </a:solidFill>
            </a:endParaRPr>
          </a:p>
        </p:txBody>
      </p:sp>
      <p:sp>
        <p:nvSpPr>
          <p:cNvPr id="6" name="TextBox 5"/>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Brandon</a:t>
            </a:r>
            <a:endParaRPr lang="en-US" sz="900" dirty="0">
              <a:solidFill>
                <a:schemeClr val="bg1"/>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00150"/>
            <a:ext cx="7648575" cy="3289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Tree>
    <p:extLst>
      <p:ext uri="{BB962C8B-B14F-4D97-AF65-F5344CB8AC3E}">
        <p14:creationId xmlns:p14="http://schemas.microsoft.com/office/powerpoint/2010/main" val="1921644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Updated Node Circuit While DC Power is Connected</a:t>
            </a:r>
            <a:endParaRPr lang="en-US" sz="2000" dirty="0"/>
          </a:p>
        </p:txBody>
      </p:sp>
      <p:sp>
        <p:nvSpPr>
          <p:cNvPr id="5" name="TextBox 4"/>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3</a:t>
            </a:r>
            <a:endParaRPr lang="en-US" sz="900" dirty="0">
              <a:solidFill>
                <a:schemeClr val="bg1"/>
              </a:solidFill>
            </a:endParaRPr>
          </a:p>
        </p:txBody>
      </p:sp>
      <p:sp>
        <p:nvSpPr>
          <p:cNvPr id="6" name="TextBox 5"/>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Brandon</a:t>
            </a:r>
            <a:endParaRPr lang="en-US" sz="900" dirty="0">
              <a:solidFill>
                <a:schemeClr val="bg1"/>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71550"/>
            <a:ext cx="7067550"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Tree>
    <p:extLst>
      <p:ext uri="{BB962C8B-B14F-4D97-AF65-F5344CB8AC3E}">
        <p14:creationId xmlns:p14="http://schemas.microsoft.com/office/powerpoint/2010/main" val="33058640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525"/>
            <a:ext cx="6172200" cy="857250"/>
          </a:xfrm>
        </p:spPr>
        <p:txBody>
          <a:bodyPr/>
          <a:lstStyle/>
          <a:p>
            <a:r>
              <a:rPr lang="en-US" sz="2000" dirty="0" smtClean="0"/>
              <a:t>Updated Node Circuit While DC Power is Disconnected</a:t>
            </a:r>
            <a:endParaRPr lang="en-US" sz="2000" dirty="0"/>
          </a:p>
        </p:txBody>
      </p:sp>
      <p:sp>
        <p:nvSpPr>
          <p:cNvPr id="7" name="TextBox 6"/>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3</a:t>
            </a:r>
            <a:endParaRPr lang="en-US" sz="900" dirty="0">
              <a:solidFill>
                <a:schemeClr val="bg1"/>
              </a:solidFill>
            </a:endParaRPr>
          </a:p>
        </p:txBody>
      </p:sp>
      <p:sp>
        <p:nvSpPr>
          <p:cNvPr id="8" name="TextBox 7"/>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Brandon</a:t>
            </a:r>
            <a:endParaRPr lang="en-US" sz="900" dirty="0">
              <a:solidFill>
                <a:schemeClr val="bg1"/>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38" y="671513"/>
            <a:ext cx="7019925" cy="380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Tree>
    <p:extLst>
      <p:ext uri="{BB962C8B-B14F-4D97-AF65-F5344CB8AC3E}">
        <p14:creationId xmlns:p14="http://schemas.microsoft.com/office/powerpoint/2010/main" val="24140564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Overview</a:t>
            </a:r>
            <a:endParaRPr lang="en-US" sz="2000" dirty="0"/>
          </a:p>
        </p:txBody>
      </p:sp>
      <p:sp>
        <p:nvSpPr>
          <p:cNvPr id="3" name="Content Placeholder 2"/>
          <p:cNvSpPr>
            <a:spLocks noGrp="1"/>
          </p:cNvSpPr>
          <p:nvPr>
            <p:ph idx="1"/>
          </p:nvPr>
        </p:nvSpPr>
        <p:spPr>
          <a:xfrm>
            <a:off x="457200" y="819150"/>
            <a:ext cx="7620000" cy="3600450"/>
          </a:xfrm>
        </p:spPr>
        <p:txBody>
          <a:bodyPr>
            <a:normAutofit fontScale="92500" lnSpcReduction="10000"/>
          </a:bodyPr>
          <a:lstStyle/>
          <a:p>
            <a:endParaRPr lang="en-US" dirty="0" smtClean="0"/>
          </a:p>
          <a:p>
            <a:r>
              <a:rPr lang="en-US" dirty="0"/>
              <a:t>Introduction</a:t>
            </a:r>
          </a:p>
          <a:p>
            <a:r>
              <a:rPr lang="en-US" dirty="0" smtClean="0"/>
              <a:t>Solution</a:t>
            </a:r>
          </a:p>
          <a:p>
            <a:r>
              <a:rPr lang="en-US" dirty="0" smtClean="0"/>
              <a:t>3D Printing Progress</a:t>
            </a:r>
            <a:endParaRPr lang="en-US" dirty="0"/>
          </a:p>
          <a:p>
            <a:r>
              <a:rPr lang="en-US" dirty="0"/>
              <a:t>XBee </a:t>
            </a:r>
            <a:r>
              <a:rPr lang="en-US" dirty="0" smtClean="0"/>
              <a:t>Configuration</a:t>
            </a:r>
            <a:endParaRPr lang="en-US" dirty="0"/>
          </a:p>
          <a:p>
            <a:r>
              <a:rPr lang="en-US" dirty="0" smtClean="0"/>
              <a:t>XBee Frame Comprehension</a:t>
            </a:r>
            <a:endParaRPr lang="en-US" dirty="0"/>
          </a:p>
          <a:p>
            <a:r>
              <a:rPr lang="en-US" dirty="0" smtClean="0"/>
              <a:t>Model Design</a:t>
            </a:r>
          </a:p>
          <a:p>
            <a:r>
              <a:rPr lang="en-US" dirty="0" smtClean="0"/>
              <a:t>Battery Backup System</a:t>
            </a:r>
            <a:endParaRPr lang="en-US" dirty="0"/>
          </a:p>
          <a:p>
            <a:r>
              <a:rPr lang="en-US" dirty="0" smtClean="0"/>
              <a:t>Circuit Design</a:t>
            </a:r>
            <a:endParaRPr lang="en-US" dirty="0"/>
          </a:p>
          <a:p>
            <a:r>
              <a:rPr lang="en-US" dirty="0" smtClean="0"/>
              <a:t>Shark Tank Progress</a:t>
            </a:r>
            <a:endParaRPr lang="en-US" dirty="0"/>
          </a:p>
        </p:txBody>
      </p:sp>
      <p:pic>
        <p:nvPicPr>
          <p:cNvPr id="5" name="Picture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6" name="TextBox 5"/>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3</a:t>
            </a:r>
            <a:endParaRPr lang="en-US" sz="900" dirty="0">
              <a:solidFill>
                <a:schemeClr val="bg1"/>
              </a:solidFill>
            </a:endParaRPr>
          </a:p>
        </p:txBody>
      </p:sp>
      <p:sp>
        <p:nvSpPr>
          <p:cNvPr id="7" name="TextBox 6"/>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Tucker</a:t>
            </a:r>
            <a:endParaRPr lang="en-US" sz="900" dirty="0">
              <a:solidFill>
                <a:schemeClr val="bg1"/>
              </a:solidFill>
            </a:endParaRPr>
          </a:p>
        </p:txBody>
      </p:sp>
    </p:spTree>
    <p:extLst>
      <p:ext uri="{BB962C8B-B14F-4D97-AF65-F5344CB8AC3E}">
        <p14:creationId xmlns:p14="http://schemas.microsoft.com/office/powerpoint/2010/main" val="4922880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6692"/>
            <a:ext cx="6172200" cy="857250"/>
          </a:xfrm>
        </p:spPr>
        <p:txBody>
          <a:bodyPr>
            <a:noAutofit/>
          </a:bodyPr>
          <a:lstStyle/>
          <a:p>
            <a:r>
              <a:rPr lang="en-US" sz="2000" dirty="0"/>
              <a:t>While DC Power is Disconnected</a:t>
            </a:r>
            <a:br>
              <a:rPr lang="en-US" sz="2000" dirty="0"/>
            </a:br>
            <a:endParaRPr lang="en-US" sz="2000" dirty="0"/>
          </a:p>
        </p:txBody>
      </p:sp>
      <p:sp>
        <p:nvSpPr>
          <p:cNvPr id="5" name="TextBox 4"/>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3</a:t>
            </a:r>
            <a:endParaRPr lang="en-US" sz="900" dirty="0">
              <a:solidFill>
                <a:schemeClr val="bg1"/>
              </a:solidFill>
            </a:endParaRPr>
          </a:p>
        </p:txBody>
      </p:sp>
      <p:sp>
        <p:nvSpPr>
          <p:cNvPr id="6" name="TextBox 5"/>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Brandon</a:t>
            </a:r>
            <a:endParaRPr lang="en-US" sz="900" dirty="0">
              <a:solidFill>
                <a:schemeClr val="bg1"/>
              </a:solidFill>
            </a:endParaRPr>
          </a:p>
        </p:txBody>
      </p:sp>
      <p:sp>
        <p:nvSpPr>
          <p:cNvPr id="7" name="TextBox 6"/>
          <p:cNvSpPr txBox="1"/>
          <p:nvPr/>
        </p:nvSpPr>
        <p:spPr>
          <a:xfrm>
            <a:off x="597877" y="799438"/>
            <a:ext cx="6488483" cy="3139321"/>
          </a:xfrm>
          <a:prstGeom prst="rect">
            <a:avLst/>
          </a:prstGeom>
          <a:noFill/>
        </p:spPr>
        <p:txBody>
          <a:bodyPr wrap="square" rtlCol="0">
            <a:spAutoFit/>
          </a:bodyPr>
          <a:lstStyle/>
          <a:p>
            <a:pPr marL="257175" indent="-257175">
              <a:buFont typeface="Arial" panose="020B0604020202020204" pitchFamily="34" charset="0"/>
              <a:buChar char="•"/>
            </a:pPr>
            <a:r>
              <a:rPr lang="en-US" sz="2200" dirty="0">
                <a:latin typeface="+mn-lt"/>
              </a:rPr>
              <a:t>Diodes are used to prevent the backflow of current when the DC power supply goes down</a:t>
            </a:r>
          </a:p>
          <a:p>
            <a:endParaRPr lang="en-US" sz="2200" dirty="0">
              <a:latin typeface="+mn-lt"/>
            </a:endParaRPr>
          </a:p>
          <a:p>
            <a:pPr marL="257175" indent="-257175">
              <a:buFont typeface="Arial" panose="020B0604020202020204" pitchFamily="34" charset="0"/>
              <a:buChar char="•"/>
            </a:pPr>
            <a:r>
              <a:rPr lang="en-US" sz="2200" dirty="0">
                <a:latin typeface="+mn-lt"/>
              </a:rPr>
              <a:t>This allows the </a:t>
            </a:r>
            <a:r>
              <a:rPr lang="en-US" sz="2200" dirty="0" smtClean="0">
                <a:latin typeface="+mn-lt"/>
              </a:rPr>
              <a:t>XBeeCheck </a:t>
            </a:r>
            <a:r>
              <a:rPr lang="en-US" sz="2200" dirty="0">
                <a:latin typeface="+mn-lt"/>
              </a:rPr>
              <a:t>to see that the DC power supply has stopped working while the </a:t>
            </a:r>
            <a:r>
              <a:rPr lang="en-US" sz="2200" dirty="0" smtClean="0">
                <a:latin typeface="+mn-lt"/>
              </a:rPr>
              <a:t>XBee </a:t>
            </a:r>
            <a:r>
              <a:rPr lang="en-US" sz="2200" dirty="0">
                <a:latin typeface="+mn-lt"/>
              </a:rPr>
              <a:t>itself still receives </a:t>
            </a:r>
            <a:r>
              <a:rPr lang="en-US" sz="2200" dirty="0" smtClean="0">
                <a:latin typeface="+mn-lt"/>
              </a:rPr>
              <a:t>power</a:t>
            </a:r>
          </a:p>
          <a:p>
            <a:pPr marL="257175" indent="-257175">
              <a:buFont typeface="Arial" panose="020B0604020202020204" pitchFamily="34" charset="0"/>
              <a:buChar char="•"/>
            </a:pPr>
            <a:endParaRPr lang="en-US" sz="2200" dirty="0">
              <a:latin typeface="+mn-lt"/>
            </a:endParaRPr>
          </a:p>
          <a:p>
            <a:pPr marL="257175" indent="-257175">
              <a:buFont typeface="Arial" panose="020B0604020202020204" pitchFamily="34" charset="0"/>
              <a:buChar char="•"/>
            </a:pPr>
            <a:r>
              <a:rPr lang="en-US" sz="2200" dirty="0" smtClean="0">
                <a:latin typeface="+mn-lt"/>
              </a:rPr>
              <a:t>A second check for when the LED goes out has been added to the circuit</a:t>
            </a:r>
            <a:endParaRPr lang="en-US" sz="2200" dirty="0">
              <a:latin typeface="+mn-lt"/>
            </a:endParaRPr>
          </a:p>
        </p:txBody>
      </p:sp>
      <p:pic>
        <p:nvPicPr>
          <p:cNvPr id="8" name="Picture 7"/>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Tree>
    <p:extLst>
      <p:ext uri="{BB962C8B-B14F-4D97-AF65-F5344CB8AC3E}">
        <p14:creationId xmlns:p14="http://schemas.microsoft.com/office/powerpoint/2010/main" val="36640705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XBee Check Readings</a:t>
            </a:r>
            <a:endParaRPr lang="en-US" sz="2000" dirty="0"/>
          </a:p>
        </p:txBody>
      </p:sp>
      <p:sp>
        <p:nvSpPr>
          <p:cNvPr id="3" name="Content Placeholder 2"/>
          <p:cNvSpPr>
            <a:spLocks noGrp="1"/>
          </p:cNvSpPr>
          <p:nvPr>
            <p:ph idx="1"/>
          </p:nvPr>
        </p:nvSpPr>
        <p:spPr/>
        <p:txBody>
          <a:bodyPr/>
          <a:lstStyle/>
          <a:p>
            <a:r>
              <a:rPr lang="en-US" dirty="0" smtClean="0"/>
              <a:t>The voltage required to cause a “high” or “low” reading on the XBee:</a:t>
            </a:r>
          </a:p>
          <a:p>
            <a:pPr marL="114300" indent="0">
              <a:buNone/>
            </a:pPr>
            <a:r>
              <a:rPr lang="en-US" dirty="0"/>
              <a:t>	</a:t>
            </a:r>
            <a:r>
              <a:rPr lang="en-US" dirty="0" smtClean="0"/>
              <a:t>Low </a:t>
            </a:r>
            <a:r>
              <a:rPr lang="en-US" dirty="0"/>
              <a:t>&lt; 0.9V</a:t>
            </a:r>
          </a:p>
          <a:p>
            <a:pPr marL="114300" indent="0">
              <a:buNone/>
            </a:pPr>
            <a:r>
              <a:rPr lang="en-US" dirty="0"/>
              <a:t>	</a:t>
            </a:r>
            <a:r>
              <a:rPr lang="en-US" dirty="0" smtClean="0"/>
              <a:t>High </a:t>
            </a:r>
            <a:r>
              <a:rPr lang="en-US" dirty="0"/>
              <a:t>&gt; </a:t>
            </a:r>
            <a:r>
              <a:rPr lang="en-US" dirty="0" smtClean="0"/>
              <a:t>0.9V</a:t>
            </a:r>
          </a:p>
          <a:p>
            <a:r>
              <a:rPr lang="en-US" dirty="0" smtClean="0"/>
              <a:t>Each XBee check will be supplied over 0.9 volts to insure a high reading when needed</a:t>
            </a:r>
          </a:p>
          <a:p>
            <a:r>
              <a:rPr lang="en-US" dirty="0" smtClean="0"/>
              <a:t>When the main power is lost or the LED goes out, the XBee checks will receive an insignificant voltage resulting in a low reading</a:t>
            </a:r>
          </a:p>
        </p:txBody>
      </p:sp>
      <p:sp>
        <p:nvSpPr>
          <p:cNvPr id="5" name="TextBox 4"/>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3</a:t>
            </a:r>
            <a:endParaRPr lang="en-US" sz="900" dirty="0">
              <a:solidFill>
                <a:schemeClr val="bg1"/>
              </a:solidFill>
            </a:endParaRPr>
          </a:p>
        </p:txBody>
      </p:sp>
      <p:sp>
        <p:nvSpPr>
          <p:cNvPr id="6" name="TextBox 5"/>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Brandon</a:t>
            </a:r>
            <a:endParaRPr lang="en-US" sz="900" dirty="0">
              <a:solidFill>
                <a:schemeClr val="bg1"/>
              </a:solidFill>
            </a:endParaRPr>
          </a:p>
        </p:txBody>
      </p:sp>
      <p:pic>
        <p:nvPicPr>
          <p:cNvPr id="7" name="Picture 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Tree>
    <p:extLst>
      <p:ext uri="{BB962C8B-B14F-4D97-AF65-F5344CB8AC3E}">
        <p14:creationId xmlns:p14="http://schemas.microsoft.com/office/powerpoint/2010/main" val="8675752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Actual Schematic </a:t>
            </a:r>
            <a:r>
              <a:rPr lang="en-US" sz="2000" dirty="0"/>
              <a:t>for </a:t>
            </a:r>
            <a:r>
              <a:rPr lang="en-US" sz="2000" dirty="0" smtClean="0"/>
              <a:t>each Streetlight Node</a:t>
            </a:r>
            <a:endParaRPr lang="en-US" sz="2000"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938213"/>
            <a:ext cx="5562600" cy="3950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3</a:t>
            </a:r>
            <a:endParaRPr lang="en-US" sz="900" dirty="0">
              <a:solidFill>
                <a:schemeClr val="bg1"/>
              </a:solidFill>
            </a:endParaRPr>
          </a:p>
        </p:txBody>
      </p:sp>
      <p:sp>
        <p:nvSpPr>
          <p:cNvPr id="5" name="TextBox 4"/>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Brandon</a:t>
            </a:r>
            <a:endParaRPr lang="en-US" sz="900" dirty="0">
              <a:solidFill>
                <a:schemeClr val="bg1"/>
              </a:solidFill>
            </a:endParaRPr>
          </a:p>
        </p:txBody>
      </p:sp>
      <p:pic>
        <p:nvPicPr>
          <p:cNvPr id="7" name="Picture 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Tree>
    <p:extLst>
      <p:ext uri="{BB962C8B-B14F-4D97-AF65-F5344CB8AC3E}">
        <p14:creationId xmlns:p14="http://schemas.microsoft.com/office/powerpoint/2010/main" val="29101329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Supplies List for each Streetlight Node</a:t>
            </a:r>
            <a:endParaRPr lang="en-US" sz="2000" dirty="0"/>
          </a:p>
        </p:txBody>
      </p:sp>
      <p:sp>
        <p:nvSpPr>
          <p:cNvPr id="3" name="Content Placeholder 2"/>
          <p:cNvSpPr>
            <a:spLocks noGrp="1"/>
          </p:cNvSpPr>
          <p:nvPr>
            <p:ph idx="1"/>
          </p:nvPr>
        </p:nvSpPr>
        <p:spPr/>
        <p:txBody>
          <a:bodyPr/>
          <a:lstStyle/>
          <a:p>
            <a:r>
              <a:rPr lang="en-US" dirty="0" smtClean="0"/>
              <a:t>1 XBee</a:t>
            </a:r>
          </a:p>
          <a:p>
            <a:r>
              <a:rPr lang="en-US" dirty="0"/>
              <a:t>5 </a:t>
            </a:r>
            <a:r>
              <a:rPr lang="en-US" dirty="0" smtClean="0"/>
              <a:t>Rectifier diodes</a:t>
            </a:r>
          </a:p>
          <a:p>
            <a:r>
              <a:rPr lang="en-US" dirty="0" smtClean="0"/>
              <a:t>1 4V Lithium-ion battery</a:t>
            </a:r>
          </a:p>
          <a:p>
            <a:r>
              <a:rPr lang="en-US" dirty="0" smtClean="0"/>
              <a:t>3 24</a:t>
            </a:r>
            <a:r>
              <a:rPr lang="el-GR" dirty="0" smtClean="0"/>
              <a:t>Ω</a:t>
            </a:r>
            <a:r>
              <a:rPr lang="en-US" dirty="0" smtClean="0"/>
              <a:t> Resistors</a:t>
            </a:r>
          </a:p>
          <a:p>
            <a:r>
              <a:rPr lang="en-US" dirty="0" smtClean="0"/>
              <a:t>20 Gauge Wire</a:t>
            </a:r>
          </a:p>
          <a:p>
            <a:r>
              <a:rPr lang="en-US" dirty="0" smtClean="0"/>
              <a:t>2 Toggle switches (for model purposes only)</a:t>
            </a:r>
            <a:endParaRPr lang="en-US" dirty="0"/>
          </a:p>
        </p:txBody>
      </p:sp>
      <p:sp>
        <p:nvSpPr>
          <p:cNvPr id="5" name="TextBox 4"/>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3</a:t>
            </a:r>
            <a:endParaRPr lang="en-US" sz="900" dirty="0">
              <a:solidFill>
                <a:schemeClr val="bg1"/>
              </a:solidFill>
            </a:endParaRPr>
          </a:p>
        </p:txBody>
      </p:sp>
      <p:sp>
        <p:nvSpPr>
          <p:cNvPr id="6" name="TextBox 5"/>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Brandon</a:t>
            </a:r>
            <a:endParaRPr lang="en-US" sz="900" dirty="0">
              <a:solidFill>
                <a:schemeClr val="bg1"/>
              </a:solidFill>
            </a:endParaRPr>
          </a:p>
        </p:txBody>
      </p:sp>
      <p:pic>
        <p:nvPicPr>
          <p:cNvPr id="7" name="Picture 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Tree>
    <p:extLst>
      <p:ext uri="{BB962C8B-B14F-4D97-AF65-F5344CB8AC3E}">
        <p14:creationId xmlns:p14="http://schemas.microsoft.com/office/powerpoint/2010/main" val="27401362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5549"/>
            <a:ext cx="7620000" cy="857250"/>
          </a:xfrm>
        </p:spPr>
        <p:txBody>
          <a:bodyPr/>
          <a:lstStyle/>
          <a:p>
            <a:r>
              <a:rPr lang="en-US" sz="2000" dirty="0" smtClean="0"/>
              <a:t>Shark Tank</a:t>
            </a:r>
            <a:endParaRPr lang="en-US" sz="2000" dirty="0"/>
          </a:p>
        </p:txBody>
      </p:sp>
      <p:pic>
        <p:nvPicPr>
          <p:cNvPr id="4" name="Picture 3"/>
          <p:cNvPicPr>
            <a:picLocks noChangeAspect="1"/>
          </p:cNvPicPr>
          <p:nvPr/>
        </p:nvPicPr>
        <p:blipFill>
          <a:blip r:embed="rId2"/>
          <a:stretch>
            <a:fillRect/>
          </a:stretch>
        </p:blipFill>
        <p:spPr>
          <a:xfrm>
            <a:off x="1754981" y="1058693"/>
            <a:ext cx="5024438" cy="3861640"/>
          </a:xfrm>
          <a:prstGeom prst="rect">
            <a:avLst/>
          </a:prstGeom>
        </p:spPr>
      </p:pic>
      <p:pic>
        <p:nvPicPr>
          <p:cNvPr id="5" name="Picture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8" name="TextBox 7"/>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3</a:t>
            </a:r>
            <a:endParaRPr lang="en-US" sz="900" dirty="0">
              <a:solidFill>
                <a:schemeClr val="bg1"/>
              </a:solidFill>
            </a:endParaRPr>
          </a:p>
        </p:txBody>
      </p:sp>
      <p:sp>
        <p:nvSpPr>
          <p:cNvPr id="9" name="TextBox 8"/>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Anthony</a:t>
            </a:r>
            <a:endParaRPr lang="en-US" sz="900" dirty="0">
              <a:solidFill>
                <a:schemeClr val="bg1"/>
              </a:solidFill>
            </a:endParaRPr>
          </a:p>
        </p:txBody>
      </p:sp>
    </p:spTree>
    <p:extLst>
      <p:ext uri="{BB962C8B-B14F-4D97-AF65-F5344CB8AC3E}">
        <p14:creationId xmlns:p14="http://schemas.microsoft.com/office/powerpoint/2010/main" val="18626621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38364"/>
            <a:ext cx="5680529" cy="495968"/>
          </a:xfrm>
        </p:spPr>
        <p:txBody>
          <a:bodyPr/>
          <a:lstStyle/>
          <a:p>
            <a:r>
              <a:rPr lang="en-US" sz="2000" dirty="0" smtClean="0"/>
              <a:t>Target Market</a:t>
            </a:r>
            <a:endParaRPr lang="en-US" sz="2000" dirty="0"/>
          </a:p>
        </p:txBody>
      </p:sp>
      <p:pic>
        <p:nvPicPr>
          <p:cNvPr id="6" name="Picture 5"/>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pic>
        <p:nvPicPr>
          <p:cNvPr id="12" name="Picture 2" descr="http://f.tqn.com/y/sbinfocanada/1/W/Q/R/12431418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0275" y="1856042"/>
            <a:ext cx="2444296" cy="18348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iagram 13"/>
          <p:cNvGraphicFramePr/>
          <p:nvPr>
            <p:extLst/>
          </p:nvPr>
        </p:nvGraphicFramePr>
        <p:xfrm>
          <a:off x="342899" y="1368282"/>
          <a:ext cx="5680529" cy="23398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3</a:t>
            </a:r>
            <a:endParaRPr lang="en-US" sz="900" dirty="0">
              <a:solidFill>
                <a:schemeClr val="bg1"/>
              </a:solidFill>
            </a:endParaRPr>
          </a:p>
        </p:txBody>
      </p:sp>
      <p:sp>
        <p:nvSpPr>
          <p:cNvPr id="10" name="TextBox 9"/>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Anthony</a:t>
            </a:r>
            <a:endParaRPr lang="en-US" sz="900" dirty="0">
              <a:solidFill>
                <a:schemeClr val="bg1"/>
              </a:solidFill>
            </a:endParaRPr>
          </a:p>
        </p:txBody>
      </p:sp>
    </p:spTree>
    <p:extLst>
      <p:ext uri="{BB962C8B-B14F-4D97-AF65-F5344CB8AC3E}">
        <p14:creationId xmlns:p14="http://schemas.microsoft.com/office/powerpoint/2010/main" val="4107520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p:cNvSpPr/>
          <p:nvPr/>
        </p:nvSpPr>
        <p:spPr>
          <a:xfrm>
            <a:off x="863600" y="933167"/>
            <a:ext cx="2209800" cy="78123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330700" y="933167"/>
            <a:ext cx="2209800" cy="781236"/>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5275" y="76824"/>
            <a:ext cx="7620000" cy="857250"/>
          </a:xfrm>
        </p:spPr>
        <p:txBody>
          <a:bodyPr/>
          <a:lstStyle/>
          <a:p>
            <a:r>
              <a:rPr lang="en-US" sz="2000" dirty="0"/>
              <a:t>Potential Consumers</a:t>
            </a:r>
            <a:endParaRPr lang="en-US" sz="1000" dirty="0"/>
          </a:p>
        </p:txBody>
      </p:sp>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7" name="TextBox 6"/>
          <p:cNvSpPr txBox="1"/>
          <p:nvPr/>
        </p:nvSpPr>
        <p:spPr>
          <a:xfrm>
            <a:off x="711200" y="1072962"/>
            <a:ext cx="2514600" cy="430887"/>
          </a:xfrm>
          <a:prstGeom prst="rect">
            <a:avLst/>
          </a:prstGeom>
          <a:noFill/>
        </p:spPr>
        <p:txBody>
          <a:bodyPr wrap="square" rtlCol="0">
            <a:spAutoFit/>
          </a:bodyPr>
          <a:lstStyle/>
          <a:p>
            <a:pPr algn="ctr"/>
            <a:r>
              <a:rPr lang="en-US" sz="2200" dirty="0" smtClean="0">
                <a:latin typeface="+mn-lt"/>
              </a:rPr>
              <a:t>Who</a:t>
            </a:r>
            <a:endParaRPr lang="en-US" sz="2200" dirty="0">
              <a:latin typeface="+mn-lt"/>
            </a:endParaRPr>
          </a:p>
        </p:txBody>
      </p:sp>
      <p:sp>
        <p:nvSpPr>
          <p:cNvPr id="18" name="TextBox 17"/>
          <p:cNvSpPr txBox="1"/>
          <p:nvPr/>
        </p:nvSpPr>
        <p:spPr>
          <a:xfrm>
            <a:off x="320675" y="1762477"/>
            <a:ext cx="5114925" cy="3016210"/>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mn-lt"/>
              </a:rPr>
              <a:t>College campuses</a:t>
            </a:r>
          </a:p>
          <a:p>
            <a:pPr marL="457200" lvl="1"/>
            <a:r>
              <a:rPr lang="en-US" sz="2200" dirty="0">
                <a:latin typeface="+mn-lt"/>
              </a:rPr>
              <a:t>-Walkway lights</a:t>
            </a:r>
          </a:p>
          <a:p>
            <a:pPr marL="342900" indent="-342900">
              <a:buFont typeface="Arial" panose="020B0604020202020204" pitchFamily="34" charset="0"/>
              <a:buChar char="•"/>
            </a:pPr>
            <a:r>
              <a:rPr lang="en-US" sz="2200" dirty="0">
                <a:latin typeface="+mn-lt"/>
              </a:rPr>
              <a:t>Neighborhood associations</a:t>
            </a:r>
          </a:p>
          <a:p>
            <a:pPr marL="457200" lvl="1"/>
            <a:r>
              <a:rPr lang="en-US" sz="2200" dirty="0">
                <a:latin typeface="+mn-lt"/>
              </a:rPr>
              <a:t>-Street lights</a:t>
            </a:r>
          </a:p>
          <a:p>
            <a:pPr marL="342900" indent="-342900">
              <a:buFont typeface="Arial" panose="020B0604020202020204" pitchFamily="34" charset="0"/>
              <a:buChar char="•"/>
            </a:pPr>
            <a:r>
              <a:rPr lang="en-US" sz="2200" dirty="0">
                <a:latin typeface="+mn-lt"/>
              </a:rPr>
              <a:t>Recreational sports complexes</a:t>
            </a:r>
          </a:p>
          <a:p>
            <a:pPr marL="457200" lvl="1"/>
            <a:r>
              <a:rPr lang="en-US" sz="2200" dirty="0">
                <a:latin typeface="+mn-lt"/>
              </a:rPr>
              <a:t>-Field lights</a:t>
            </a:r>
          </a:p>
          <a:p>
            <a:pPr marL="342900" indent="-342900">
              <a:buFont typeface="Arial" panose="020B0604020202020204" pitchFamily="34" charset="0"/>
              <a:buChar char="•"/>
            </a:pPr>
            <a:r>
              <a:rPr lang="en-US" sz="2200" dirty="0">
                <a:latin typeface="+mn-lt"/>
              </a:rPr>
              <a:t>Airports</a:t>
            </a:r>
          </a:p>
          <a:p>
            <a:pPr marL="457200" lvl="1"/>
            <a:r>
              <a:rPr lang="en-US" sz="2200" dirty="0">
                <a:latin typeface="+mn-lt"/>
              </a:rPr>
              <a:t>-Runway lights</a:t>
            </a:r>
          </a:p>
          <a:p>
            <a:endParaRPr lang="en-US" dirty="0"/>
          </a:p>
        </p:txBody>
      </p:sp>
      <p:sp>
        <p:nvSpPr>
          <p:cNvPr id="19" name="TextBox 18"/>
          <p:cNvSpPr txBox="1"/>
          <p:nvPr/>
        </p:nvSpPr>
        <p:spPr>
          <a:xfrm>
            <a:off x="5067300" y="1106316"/>
            <a:ext cx="736600" cy="430887"/>
          </a:xfrm>
          <a:prstGeom prst="rect">
            <a:avLst/>
          </a:prstGeom>
          <a:noFill/>
        </p:spPr>
        <p:txBody>
          <a:bodyPr wrap="square" rtlCol="0">
            <a:spAutoFit/>
          </a:bodyPr>
          <a:lstStyle/>
          <a:p>
            <a:r>
              <a:rPr lang="en-US" sz="2200" dirty="0" smtClean="0">
                <a:latin typeface="+mn-lt"/>
              </a:rPr>
              <a:t>Why</a:t>
            </a:r>
            <a:endParaRPr lang="en-US" sz="2200" dirty="0">
              <a:latin typeface="+mn-lt"/>
            </a:endParaRPr>
          </a:p>
        </p:txBody>
      </p:sp>
      <p:sp>
        <p:nvSpPr>
          <p:cNvPr id="21" name="TextBox 20"/>
          <p:cNvSpPr txBox="1"/>
          <p:nvPr/>
        </p:nvSpPr>
        <p:spPr>
          <a:xfrm>
            <a:off x="4130675" y="1815509"/>
            <a:ext cx="3667125" cy="1107996"/>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mn-lt"/>
              </a:rPr>
              <a:t>Efficient lighting</a:t>
            </a:r>
          </a:p>
          <a:p>
            <a:pPr marL="285750" indent="-285750">
              <a:buFont typeface="Arial" panose="020B0604020202020204" pitchFamily="34" charset="0"/>
              <a:buChar char="•"/>
            </a:pPr>
            <a:r>
              <a:rPr lang="en-US" sz="2200" dirty="0">
                <a:latin typeface="+mn-lt"/>
              </a:rPr>
              <a:t>Safety (well lit walkways)</a:t>
            </a:r>
          </a:p>
          <a:p>
            <a:pPr marL="285750" indent="-285750">
              <a:buFont typeface="Arial" panose="020B0604020202020204" pitchFamily="34" charset="0"/>
              <a:buChar char="•"/>
            </a:pPr>
            <a:r>
              <a:rPr lang="en-US" sz="2200" dirty="0">
                <a:latin typeface="+mn-lt"/>
              </a:rPr>
              <a:t>Fast response to outages</a:t>
            </a:r>
          </a:p>
        </p:txBody>
      </p:sp>
      <p:sp>
        <p:nvSpPr>
          <p:cNvPr id="12" name="TextBox 11"/>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3</a:t>
            </a:r>
            <a:endParaRPr lang="en-US" sz="900" dirty="0">
              <a:solidFill>
                <a:schemeClr val="bg1"/>
              </a:solidFill>
            </a:endParaRPr>
          </a:p>
        </p:txBody>
      </p:sp>
      <p:sp>
        <p:nvSpPr>
          <p:cNvPr id="13" name="TextBox 12"/>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Anthony</a:t>
            </a:r>
            <a:endParaRPr lang="en-US" sz="900" dirty="0">
              <a:solidFill>
                <a:schemeClr val="bg1"/>
              </a:solidFill>
            </a:endParaRPr>
          </a:p>
        </p:txBody>
      </p:sp>
    </p:spTree>
    <p:extLst>
      <p:ext uri="{BB962C8B-B14F-4D97-AF65-F5344CB8AC3E}">
        <p14:creationId xmlns:p14="http://schemas.microsoft.com/office/powerpoint/2010/main" val="29878900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7982"/>
            <a:ext cx="6172200" cy="418193"/>
          </a:xfrm>
        </p:spPr>
        <p:txBody>
          <a:bodyPr/>
          <a:lstStyle/>
          <a:p>
            <a:r>
              <a:rPr lang="en-US" sz="2000" dirty="0" smtClean="0"/>
              <a:t>Material Cost</a:t>
            </a:r>
            <a:endParaRPr lang="en-US" sz="2000" dirty="0"/>
          </a:p>
        </p:txBody>
      </p:sp>
      <p:pic>
        <p:nvPicPr>
          <p:cNvPr id="6" name="Picture 5"/>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9" name="Text Placeholder 2"/>
          <p:cNvSpPr txBox="1">
            <a:spLocks/>
          </p:cNvSpPr>
          <p:nvPr/>
        </p:nvSpPr>
        <p:spPr>
          <a:xfrm>
            <a:off x="60218" y="1413658"/>
            <a:ext cx="2579449" cy="453987"/>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None/>
            </a:pPr>
            <a:r>
              <a:rPr lang="en-US" b="1" dirty="0" smtClean="0"/>
              <a:t>User Interface</a:t>
            </a:r>
            <a:endParaRPr lang="en-US" b="1" dirty="0"/>
          </a:p>
        </p:txBody>
      </p:sp>
      <p:sp>
        <p:nvSpPr>
          <p:cNvPr id="10" name="Text Placeholder 3"/>
          <p:cNvSpPr txBox="1">
            <a:spLocks/>
          </p:cNvSpPr>
          <p:nvPr/>
        </p:nvSpPr>
        <p:spPr>
          <a:xfrm>
            <a:off x="60218" y="1989921"/>
            <a:ext cx="2579450" cy="2243137"/>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285750" indent="-285750"/>
            <a:r>
              <a:rPr lang="en-US" sz="1800" dirty="0" smtClean="0"/>
              <a:t>Raspberry Pi  2 - $35</a:t>
            </a:r>
          </a:p>
          <a:p>
            <a:pPr marL="285750" indent="-285750"/>
            <a:r>
              <a:rPr lang="en-US" sz="1800" dirty="0" smtClean="0"/>
              <a:t>Python software - $0</a:t>
            </a:r>
          </a:p>
          <a:p>
            <a:pPr marL="285750" indent="-285750"/>
            <a:r>
              <a:rPr lang="en-US" sz="1800" dirty="0" smtClean="0"/>
              <a:t>SSL software code - $0</a:t>
            </a:r>
          </a:p>
          <a:p>
            <a:pPr marL="285750" indent="-285750"/>
            <a:endParaRPr lang="en-US" sz="1800" dirty="0" smtClean="0"/>
          </a:p>
          <a:p>
            <a:endParaRPr lang="en-US" sz="1800" dirty="0" smtClean="0"/>
          </a:p>
          <a:p>
            <a:endParaRPr lang="en-US" dirty="0"/>
          </a:p>
        </p:txBody>
      </p:sp>
      <p:sp>
        <p:nvSpPr>
          <p:cNvPr id="11" name="Text Placeholder 4"/>
          <p:cNvSpPr txBox="1">
            <a:spLocks/>
          </p:cNvSpPr>
          <p:nvPr/>
        </p:nvSpPr>
        <p:spPr>
          <a:xfrm>
            <a:off x="5564798" y="1413658"/>
            <a:ext cx="2583662" cy="453987"/>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None/>
            </a:pPr>
            <a:r>
              <a:rPr lang="en-US" b="1" dirty="0" smtClean="0"/>
              <a:t>Individual Device</a:t>
            </a:r>
            <a:endParaRPr lang="en-US" b="1" dirty="0"/>
          </a:p>
        </p:txBody>
      </p:sp>
      <p:sp>
        <p:nvSpPr>
          <p:cNvPr id="12" name="Text Placeholder 5"/>
          <p:cNvSpPr txBox="1">
            <a:spLocks/>
          </p:cNvSpPr>
          <p:nvPr/>
        </p:nvSpPr>
        <p:spPr>
          <a:xfrm>
            <a:off x="5524884" y="1989921"/>
            <a:ext cx="2933315" cy="2243137"/>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285750" indent="-285750"/>
            <a:r>
              <a:rPr lang="en-US" sz="1800" dirty="0" err="1" smtClean="0"/>
              <a:t>XBee</a:t>
            </a:r>
            <a:r>
              <a:rPr lang="en-US" sz="1800" dirty="0" smtClean="0"/>
              <a:t> </a:t>
            </a:r>
            <a:r>
              <a:rPr lang="en-US" sz="1800" dirty="0" smtClean="0"/>
              <a:t>Pro - $40</a:t>
            </a:r>
          </a:p>
          <a:p>
            <a:pPr marL="285750" indent="-285750"/>
            <a:r>
              <a:rPr lang="en-US" sz="1800" dirty="0" smtClean="0"/>
              <a:t>Circuit board - $4</a:t>
            </a:r>
          </a:p>
          <a:p>
            <a:pPr marL="285750" indent="-285750"/>
            <a:r>
              <a:rPr lang="en-US" sz="1800" dirty="0" smtClean="0"/>
              <a:t>Wires - $2</a:t>
            </a:r>
          </a:p>
          <a:p>
            <a:pPr marL="285750" indent="-285750"/>
            <a:r>
              <a:rPr lang="en-US" sz="1800" dirty="0" smtClean="0"/>
              <a:t>Lithium Ion Battery - $20</a:t>
            </a:r>
          </a:p>
          <a:p>
            <a:pPr marL="285750" indent="-285750"/>
            <a:r>
              <a:rPr lang="en-US" sz="1800" dirty="0" smtClean="0"/>
              <a:t>Voltage Controller - $2</a:t>
            </a:r>
          </a:p>
          <a:p>
            <a:endParaRPr lang="en-US" dirty="0"/>
          </a:p>
        </p:txBody>
      </p:sp>
      <p:pic>
        <p:nvPicPr>
          <p:cNvPr id="13" name="Picture 2" descr="http://img.bhs4.com/eb/8/eb8f9ac45dc2d265382f51e88d5d1463194a35b1_lar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4000" y="1413658"/>
            <a:ext cx="2669202" cy="2669202"/>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13"/>
          <p:cNvSpPr/>
          <p:nvPr/>
        </p:nvSpPr>
        <p:spPr>
          <a:xfrm>
            <a:off x="5484972" y="1082961"/>
            <a:ext cx="2820826" cy="3230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83964" y="1082961"/>
            <a:ext cx="2670123" cy="32303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3</a:t>
            </a:r>
            <a:endParaRPr lang="en-US" sz="900" dirty="0">
              <a:solidFill>
                <a:schemeClr val="bg1"/>
              </a:solidFill>
            </a:endParaRPr>
          </a:p>
        </p:txBody>
      </p:sp>
      <p:sp>
        <p:nvSpPr>
          <p:cNvPr id="17" name="TextBox 16"/>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Anthony</a:t>
            </a:r>
            <a:endParaRPr lang="en-US" sz="900" dirty="0">
              <a:solidFill>
                <a:schemeClr val="bg1"/>
              </a:solidFill>
            </a:endParaRPr>
          </a:p>
        </p:txBody>
      </p:sp>
    </p:spTree>
    <p:extLst>
      <p:ext uri="{BB962C8B-B14F-4D97-AF65-F5344CB8AC3E}">
        <p14:creationId xmlns:p14="http://schemas.microsoft.com/office/powerpoint/2010/main" val="42633395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331072" y="1005909"/>
            <a:ext cx="5045948" cy="3664439"/>
          </a:xfrm>
          <a:prstGeom prst="roundRect">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a:blipFill>
                <a:blip r:embed="rId2"/>
                <a:tile tx="0" ty="0" sx="100000" sy="100000" flip="none" algn="tl"/>
              </a:blipFill>
            </a:endParaRPr>
          </a:p>
        </p:txBody>
      </p:sp>
      <p:sp>
        <p:nvSpPr>
          <p:cNvPr id="2" name="Title 1"/>
          <p:cNvSpPr>
            <a:spLocks noGrp="1"/>
          </p:cNvSpPr>
          <p:nvPr>
            <p:ph type="title"/>
          </p:nvPr>
        </p:nvSpPr>
        <p:spPr/>
        <p:txBody>
          <a:bodyPr/>
          <a:lstStyle/>
          <a:p>
            <a:r>
              <a:rPr lang="en-US" sz="2000" dirty="0" smtClean="0"/>
              <a:t>Competition</a:t>
            </a:r>
            <a:endParaRPr lang="en-US" sz="2000" dirty="0"/>
          </a:p>
        </p:txBody>
      </p:sp>
      <p:pic>
        <p:nvPicPr>
          <p:cNvPr id="4" name="Picture 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8" name="Text Placeholder 3"/>
          <p:cNvSpPr txBox="1">
            <a:spLocks/>
          </p:cNvSpPr>
          <p:nvPr/>
        </p:nvSpPr>
        <p:spPr>
          <a:xfrm>
            <a:off x="228600" y="1040550"/>
            <a:ext cx="3859212" cy="2895600"/>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sz="2800" dirty="0" smtClean="0"/>
              <a:t>General Electric’s </a:t>
            </a:r>
            <a:r>
              <a:rPr lang="en-US" sz="2800" dirty="0" err="1" smtClean="0"/>
              <a:t>LightGrid</a:t>
            </a:r>
            <a:endParaRPr lang="en-US" sz="2800" dirty="0" smtClean="0"/>
          </a:p>
          <a:p>
            <a:endParaRPr lang="en-US" dirty="0"/>
          </a:p>
        </p:txBody>
      </p:sp>
      <p:pic>
        <p:nvPicPr>
          <p:cNvPr id="9" name="Picture 2" descr="http://vignette3.wikia.nocookie.net/logopedia/images/f/f3/General_Electric_1942.png/revision/latest?cb=201208170621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420" y="2183550"/>
            <a:ext cx="2618946" cy="264477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581400" y="1247002"/>
            <a:ext cx="4876800" cy="369331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Uses wireless nodes to relay information obtained from an individual streetlight</a:t>
            </a:r>
          </a:p>
          <a:p>
            <a:pPr marL="285750" indent="-285750">
              <a:buFont typeface="Arial" panose="020B0604020202020204" pitchFamily="34" charset="0"/>
              <a:buChar char="•"/>
            </a:pPr>
            <a:r>
              <a:rPr lang="en-US" sz="2400" dirty="0" smtClean="0"/>
              <a:t>Requires internet connection to communicate lighting performance</a:t>
            </a:r>
          </a:p>
          <a:p>
            <a:pPr marL="285750" indent="-285750">
              <a:buFont typeface="Arial" panose="020B0604020202020204" pitchFamily="34" charset="0"/>
              <a:buChar char="•"/>
            </a:pPr>
            <a:r>
              <a:rPr lang="en-US" sz="2400" dirty="0" smtClean="0"/>
              <a:t>Contains GPS chips to locate the exact location of each light</a:t>
            </a:r>
          </a:p>
          <a:p>
            <a:pPr marL="285750" indent="-285750">
              <a:buFont typeface="Arial" panose="020B0604020202020204" pitchFamily="34" charset="0"/>
              <a:buChar char="•"/>
            </a:pPr>
            <a:endParaRPr lang="en-US" dirty="0"/>
          </a:p>
        </p:txBody>
      </p:sp>
      <p:sp>
        <p:nvSpPr>
          <p:cNvPr id="12" name="TextBox 11"/>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3</a:t>
            </a:r>
            <a:endParaRPr lang="en-US" sz="900" dirty="0">
              <a:solidFill>
                <a:schemeClr val="bg1"/>
              </a:solidFill>
            </a:endParaRPr>
          </a:p>
        </p:txBody>
      </p:sp>
      <p:sp>
        <p:nvSpPr>
          <p:cNvPr id="13" name="TextBox 12"/>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Anthony</a:t>
            </a:r>
            <a:endParaRPr lang="en-US" sz="900" dirty="0">
              <a:solidFill>
                <a:schemeClr val="bg1"/>
              </a:solidFill>
            </a:endParaRPr>
          </a:p>
        </p:txBody>
      </p:sp>
    </p:spTree>
    <p:extLst>
      <p:ext uri="{BB962C8B-B14F-4D97-AF65-F5344CB8AC3E}">
        <p14:creationId xmlns:p14="http://schemas.microsoft.com/office/powerpoint/2010/main" val="4869711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57339"/>
            <a:ext cx="7620000" cy="444819"/>
          </a:xfrm>
        </p:spPr>
        <p:txBody>
          <a:bodyPr/>
          <a:lstStyle/>
          <a:p>
            <a:r>
              <a:rPr lang="en-US" sz="2000" dirty="0" smtClean="0"/>
              <a:t>Competitors Vs. SSL</a:t>
            </a:r>
            <a:endParaRPr lang="en-US" sz="2000" dirty="0"/>
          </a:p>
        </p:txBody>
      </p:sp>
      <p:sp>
        <p:nvSpPr>
          <p:cNvPr id="3" name="Text Placeholder 2"/>
          <p:cNvSpPr>
            <a:spLocks noGrp="1"/>
          </p:cNvSpPr>
          <p:nvPr>
            <p:ph type="body" idx="1"/>
          </p:nvPr>
        </p:nvSpPr>
        <p:spPr/>
        <p:txBody>
          <a:bodyPr/>
          <a:lstStyle/>
          <a:p>
            <a:r>
              <a:rPr lang="en-US" dirty="0" smtClean="0"/>
              <a:t>General Electric’s </a:t>
            </a:r>
            <a:r>
              <a:rPr lang="en-US" dirty="0" err="1"/>
              <a:t>LightGrid</a:t>
            </a:r>
            <a:endParaRPr lang="en-US" dirty="0"/>
          </a:p>
        </p:txBody>
      </p:sp>
      <p:sp>
        <p:nvSpPr>
          <p:cNvPr id="4" name="Content Placeholder 3"/>
          <p:cNvSpPr>
            <a:spLocks noGrp="1"/>
          </p:cNvSpPr>
          <p:nvPr>
            <p:ph sz="half" idx="2"/>
          </p:nvPr>
        </p:nvSpPr>
        <p:spPr/>
        <p:txBody>
          <a:bodyPr>
            <a:normAutofit/>
          </a:bodyPr>
          <a:lstStyle/>
          <a:p>
            <a:r>
              <a:rPr lang="en-US" sz="2000" dirty="0" smtClean="0"/>
              <a:t>Multiple wireless features to monitor and control lights</a:t>
            </a:r>
          </a:p>
          <a:p>
            <a:r>
              <a:rPr lang="en-US" sz="2000" dirty="0" smtClean="0"/>
              <a:t>Requires Internet Access</a:t>
            </a:r>
          </a:p>
          <a:p>
            <a:r>
              <a:rPr lang="en-US" sz="2000" dirty="0" smtClean="0"/>
              <a:t>Up to$400 per light</a:t>
            </a:r>
          </a:p>
          <a:p>
            <a:r>
              <a:rPr lang="en-US" sz="2000" dirty="0" smtClean="0"/>
              <a:t>Addition software license costs</a:t>
            </a:r>
            <a:endParaRPr lang="en-US" sz="2000" dirty="0"/>
          </a:p>
        </p:txBody>
      </p:sp>
      <p:sp>
        <p:nvSpPr>
          <p:cNvPr id="5" name="Text Placeholder 4"/>
          <p:cNvSpPr>
            <a:spLocks noGrp="1"/>
          </p:cNvSpPr>
          <p:nvPr>
            <p:ph type="body" sz="quarter" idx="3"/>
          </p:nvPr>
        </p:nvSpPr>
        <p:spPr>
          <a:xfrm>
            <a:off x="4419600" y="1151335"/>
            <a:ext cx="3657600" cy="479822"/>
          </a:xfrm>
        </p:spPr>
        <p:txBody>
          <a:bodyPr/>
          <a:lstStyle/>
          <a:p>
            <a:r>
              <a:rPr lang="en-US" dirty="0" smtClean="0"/>
              <a:t>Smart Streetlights</a:t>
            </a:r>
            <a:endParaRPr lang="en-US" dirty="0"/>
          </a:p>
        </p:txBody>
      </p:sp>
      <p:sp>
        <p:nvSpPr>
          <p:cNvPr id="6" name="Content Placeholder 5"/>
          <p:cNvSpPr>
            <a:spLocks noGrp="1"/>
          </p:cNvSpPr>
          <p:nvPr>
            <p:ph sz="quarter" idx="4"/>
          </p:nvPr>
        </p:nvSpPr>
        <p:spPr>
          <a:xfrm>
            <a:off x="4419600" y="1631156"/>
            <a:ext cx="4114800" cy="2963466"/>
          </a:xfrm>
        </p:spPr>
        <p:txBody>
          <a:bodyPr>
            <a:noAutofit/>
          </a:bodyPr>
          <a:lstStyle/>
          <a:p>
            <a:r>
              <a:rPr lang="en-US" sz="2000" dirty="0" smtClean="0"/>
              <a:t>Single wireless feature to check status of lights</a:t>
            </a:r>
          </a:p>
          <a:p>
            <a:r>
              <a:rPr lang="en-US" sz="2000" dirty="0" smtClean="0"/>
              <a:t>No internet access required    </a:t>
            </a:r>
          </a:p>
          <a:p>
            <a:r>
              <a:rPr lang="en-US" sz="2000" dirty="0" smtClean="0"/>
              <a:t>Approximately $68.00 </a:t>
            </a:r>
            <a:r>
              <a:rPr lang="en-US" sz="2000" dirty="0"/>
              <a:t>per </a:t>
            </a:r>
            <a:r>
              <a:rPr lang="en-US" sz="2000" dirty="0" smtClean="0"/>
              <a:t>light</a:t>
            </a:r>
          </a:p>
          <a:p>
            <a:r>
              <a:rPr lang="en-US" sz="2000" dirty="0" smtClean="0"/>
              <a:t>One time purchase (no contract)</a:t>
            </a:r>
          </a:p>
        </p:txBody>
      </p:sp>
      <p:pic>
        <p:nvPicPr>
          <p:cNvPr id="9" name="Picture 8"/>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10" name="TextBox 9"/>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3</a:t>
            </a:r>
            <a:endParaRPr lang="en-US" sz="900" dirty="0">
              <a:solidFill>
                <a:schemeClr val="bg1"/>
              </a:solidFill>
            </a:endParaRPr>
          </a:p>
        </p:txBody>
      </p:sp>
      <p:sp>
        <p:nvSpPr>
          <p:cNvPr id="11" name="TextBox 10"/>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Anthony</a:t>
            </a:r>
            <a:endParaRPr lang="en-US" sz="900" dirty="0">
              <a:solidFill>
                <a:schemeClr val="bg1"/>
              </a:solidFill>
            </a:endParaRPr>
          </a:p>
        </p:txBody>
      </p:sp>
    </p:spTree>
    <p:extLst>
      <p:ext uri="{BB962C8B-B14F-4D97-AF65-F5344CB8AC3E}">
        <p14:creationId xmlns:p14="http://schemas.microsoft.com/office/powerpoint/2010/main" val="3921744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Introduction</a:t>
            </a:r>
            <a:endParaRPr lang="en-US" sz="2000" dirty="0"/>
          </a:p>
        </p:txBody>
      </p:sp>
      <p:sp>
        <p:nvSpPr>
          <p:cNvPr id="3" name="Content Placeholder 2"/>
          <p:cNvSpPr>
            <a:spLocks noGrp="1"/>
          </p:cNvSpPr>
          <p:nvPr>
            <p:ph idx="1"/>
          </p:nvPr>
        </p:nvSpPr>
        <p:spPr>
          <a:xfrm>
            <a:off x="457200" y="819150"/>
            <a:ext cx="7620000" cy="3600450"/>
          </a:xfrm>
        </p:spPr>
        <p:txBody>
          <a:bodyPr/>
          <a:lstStyle/>
          <a:p>
            <a:endParaRPr lang="en-US" dirty="0" smtClean="0"/>
          </a:p>
          <a:p>
            <a:r>
              <a:rPr lang="en-US" dirty="0" smtClean="0"/>
              <a:t>Fully </a:t>
            </a:r>
            <a:r>
              <a:rPr lang="en-US" dirty="0"/>
              <a:t>working </a:t>
            </a:r>
            <a:r>
              <a:rPr lang="en-US" dirty="0" smtClean="0"/>
              <a:t>Smart Streetlight System Demo Model</a:t>
            </a:r>
            <a:endParaRPr lang="en-US" dirty="0"/>
          </a:p>
          <a:p>
            <a:r>
              <a:rPr lang="en-US" dirty="0" smtClean="0"/>
              <a:t>Give </a:t>
            </a:r>
            <a:r>
              <a:rPr lang="en-US" dirty="0"/>
              <a:t>exposure to new Smart Grid Technology</a:t>
            </a:r>
          </a:p>
          <a:p>
            <a:r>
              <a:rPr lang="en-US" dirty="0"/>
              <a:t>Build </a:t>
            </a:r>
            <a:r>
              <a:rPr lang="en-US" dirty="0" smtClean="0"/>
              <a:t>system </a:t>
            </a:r>
            <a:r>
              <a:rPr lang="en-US" dirty="0"/>
              <a:t>using our </a:t>
            </a:r>
            <a:r>
              <a:rPr lang="en-US" dirty="0" smtClean="0"/>
              <a:t>design and code</a:t>
            </a:r>
          </a:p>
          <a:p>
            <a:r>
              <a:rPr lang="en-US" dirty="0" smtClean="0"/>
              <a:t>Three complete Streetlights and a </a:t>
            </a:r>
            <a:r>
              <a:rPr lang="en-US" dirty="0"/>
              <a:t>U</a:t>
            </a:r>
            <a:r>
              <a:rPr lang="en-US" dirty="0" smtClean="0"/>
              <a:t>ser </a:t>
            </a:r>
            <a:r>
              <a:rPr lang="en-US" dirty="0"/>
              <a:t>I</a:t>
            </a:r>
            <a:r>
              <a:rPr lang="en-US" dirty="0" smtClean="0"/>
              <a:t>nterface Device</a:t>
            </a:r>
            <a:endParaRPr lang="en-US" dirty="0"/>
          </a:p>
          <a:p>
            <a:r>
              <a:rPr lang="en-US" dirty="0"/>
              <a:t>Show advantages of implementing </a:t>
            </a:r>
            <a:r>
              <a:rPr lang="en-US" dirty="0" smtClean="0"/>
              <a:t>Streetlights </a:t>
            </a:r>
            <a:r>
              <a:rPr lang="en-US" dirty="0"/>
              <a:t>on our Campus</a:t>
            </a:r>
          </a:p>
          <a:p>
            <a:r>
              <a:rPr lang="en-US" dirty="0"/>
              <a:t>Participate in Engineering Shark Tank</a:t>
            </a:r>
          </a:p>
        </p:txBody>
      </p:sp>
      <p:pic>
        <p:nvPicPr>
          <p:cNvPr id="4" name="Picture 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6" name="TextBox 5"/>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3</a:t>
            </a:r>
            <a:endParaRPr lang="en-US" sz="900" dirty="0">
              <a:solidFill>
                <a:schemeClr val="bg1"/>
              </a:solidFill>
            </a:endParaRPr>
          </a:p>
        </p:txBody>
      </p:sp>
      <p:sp>
        <p:nvSpPr>
          <p:cNvPr id="7" name="TextBox 6"/>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Tucker</a:t>
            </a:r>
            <a:endParaRPr lang="en-US" sz="900" dirty="0">
              <a:solidFill>
                <a:schemeClr val="bg1"/>
              </a:solidFill>
            </a:endParaRPr>
          </a:p>
        </p:txBody>
      </p:sp>
    </p:spTree>
    <p:extLst>
      <p:ext uri="{BB962C8B-B14F-4D97-AF65-F5344CB8AC3E}">
        <p14:creationId xmlns:p14="http://schemas.microsoft.com/office/powerpoint/2010/main" val="38748027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7982"/>
            <a:ext cx="6172200" cy="454968"/>
          </a:xfrm>
        </p:spPr>
        <p:txBody>
          <a:bodyPr/>
          <a:lstStyle/>
          <a:p>
            <a:r>
              <a:rPr lang="en-US" sz="2000" dirty="0" smtClean="0"/>
              <a:t>Competitive Advantage</a:t>
            </a:r>
            <a:endParaRPr lang="en-US" sz="2000" dirty="0"/>
          </a:p>
        </p:txBody>
      </p:sp>
      <p:pic>
        <p:nvPicPr>
          <p:cNvPr id="6" name="Picture 5"/>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4" name="TextBox 3"/>
          <p:cNvSpPr txBox="1"/>
          <p:nvPr/>
        </p:nvSpPr>
        <p:spPr>
          <a:xfrm>
            <a:off x="361950" y="1428750"/>
            <a:ext cx="4343400"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mn-lt"/>
              </a:rPr>
              <a:t>Simple solution for monitoring the status of each individual streetlight</a:t>
            </a:r>
          </a:p>
          <a:p>
            <a:pPr marL="342900" indent="-342900">
              <a:buFont typeface="Arial" panose="020B0604020202020204" pitchFamily="34" charset="0"/>
              <a:buChar char="•"/>
            </a:pPr>
            <a:endParaRPr lang="en-US" sz="2000" dirty="0" smtClean="0">
              <a:latin typeface="+mn-lt"/>
            </a:endParaRPr>
          </a:p>
          <a:p>
            <a:pPr marL="342900" indent="-342900">
              <a:buFont typeface="Arial" panose="020B0604020202020204" pitchFamily="34" charset="0"/>
              <a:buChar char="•"/>
            </a:pPr>
            <a:r>
              <a:rPr lang="en-US" sz="2000" dirty="0" smtClean="0">
                <a:latin typeface="+mn-lt"/>
              </a:rPr>
              <a:t>Cost efficient alternative to replacing full streetlight </a:t>
            </a:r>
          </a:p>
          <a:p>
            <a:pPr marL="342900" indent="-342900">
              <a:buFont typeface="Arial" panose="020B0604020202020204" pitchFamily="34" charset="0"/>
              <a:buChar char="•"/>
            </a:pPr>
            <a:endParaRPr lang="en-US" sz="2000" dirty="0" smtClean="0">
              <a:latin typeface="+mn-lt"/>
            </a:endParaRPr>
          </a:p>
          <a:p>
            <a:pPr marL="342900" indent="-342900">
              <a:buFont typeface="Arial" panose="020B0604020202020204" pitchFamily="34" charset="0"/>
              <a:buChar char="•"/>
            </a:pPr>
            <a:r>
              <a:rPr lang="en-US" sz="2000" dirty="0" smtClean="0">
                <a:latin typeface="+mn-lt"/>
              </a:rPr>
              <a:t>Does not require internet connection</a:t>
            </a:r>
          </a:p>
        </p:txBody>
      </p:sp>
      <p:pic>
        <p:nvPicPr>
          <p:cNvPr id="3074" name="Picture 2" descr="https://www.cbtravel.com/blog/wp-content/uploads/2013/08/competition_advant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982712"/>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3</a:t>
            </a:r>
            <a:endParaRPr lang="en-US" sz="900" dirty="0">
              <a:solidFill>
                <a:schemeClr val="bg1"/>
              </a:solidFill>
            </a:endParaRPr>
          </a:p>
        </p:txBody>
      </p:sp>
      <p:sp>
        <p:nvSpPr>
          <p:cNvPr id="10" name="TextBox 9"/>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Anthony</a:t>
            </a:r>
            <a:endParaRPr lang="en-US" sz="900" dirty="0">
              <a:solidFill>
                <a:schemeClr val="bg1"/>
              </a:solidFill>
            </a:endParaRPr>
          </a:p>
        </p:txBody>
      </p:sp>
    </p:spTree>
    <p:extLst>
      <p:ext uri="{BB962C8B-B14F-4D97-AF65-F5344CB8AC3E}">
        <p14:creationId xmlns:p14="http://schemas.microsoft.com/office/powerpoint/2010/main" val="24077173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57200" y="1123950"/>
            <a:ext cx="7315200" cy="266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181599"/>
            <a:ext cx="6172200" cy="593540"/>
          </a:xfrm>
        </p:spPr>
        <p:txBody>
          <a:bodyPr>
            <a:noAutofit/>
          </a:bodyPr>
          <a:lstStyle/>
          <a:p>
            <a:r>
              <a:rPr lang="en-US" sz="2000" dirty="0"/>
              <a:t>Selling </a:t>
            </a:r>
            <a:r>
              <a:rPr lang="en-US" sz="2000" dirty="0" smtClean="0"/>
              <a:t>Points</a:t>
            </a:r>
            <a:endParaRPr lang="en-US" sz="2000" dirty="0"/>
          </a:p>
        </p:txBody>
      </p:sp>
      <p:pic>
        <p:nvPicPr>
          <p:cNvPr id="4" name="Picture 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3" name="Rectangle 2"/>
          <p:cNvSpPr/>
          <p:nvPr/>
        </p:nvSpPr>
        <p:spPr>
          <a:xfrm>
            <a:off x="602342" y="1557337"/>
            <a:ext cx="7551057" cy="2123658"/>
          </a:xfrm>
          <a:prstGeom prst="rect">
            <a:avLst/>
          </a:prstGeom>
        </p:spPr>
        <p:txBody>
          <a:bodyPr wrap="square">
            <a:spAutoFit/>
          </a:bodyPr>
          <a:lstStyle/>
          <a:p>
            <a:pPr marL="285750" indent="-285750">
              <a:buFont typeface="Arial" panose="020B0604020202020204" pitchFamily="34" charset="0"/>
              <a:buChar char="•"/>
            </a:pPr>
            <a:r>
              <a:rPr lang="en-US" sz="2200" dirty="0" smtClean="0">
                <a:latin typeface="+mn-lt"/>
              </a:rPr>
              <a:t>Provides quick response to streetlight outages</a:t>
            </a:r>
          </a:p>
          <a:p>
            <a:pPr marL="285750" indent="-285750">
              <a:buFont typeface="Arial" panose="020B0604020202020204" pitchFamily="34" charset="0"/>
              <a:buChar char="•"/>
            </a:pPr>
            <a:endParaRPr lang="en-US" sz="2200" dirty="0">
              <a:latin typeface="+mn-lt"/>
            </a:endParaRPr>
          </a:p>
          <a:p>
            <a:pPr marL="285750" indent="-285750">
              <a:buFont typeface="Arial" panose="020B0604020202020204" pitchFamily="34" charset="0"/>
              <a:buChar char="•"/>
            </a:pPr>
            <a:r>
              <a:rPr lang="en-US" sz="2200" dirty="0" smtClean="0">
                <a:latin typeface="+mn-lt"/>
              </a:rPr>
              <a:t>Increases safety providing reliable lighting</a:t>
            </a:r>
          </a:p>
          <a:p>
            <a:r>
              <a:rPr lang="en-US" sz="2200" dirty="0" smtClean="0">
                <a:latin typeface="+mn-lt"/>
              </a:rPr>
              <a:t> </a:t>
            </a:r>
          </a:p>
          <a:p>
            <a:pPr marL="285750" indent="-285750">
              <a:buFont typeface="Arial" panose="020B0604020202020204" pitchFamily="34" charset="0"/>
              <a:buChar char="•"/>
            </a:pPr>
            <a:r>
              <a:rPr lang="en-US" sz="2200" dirty="0" smtClean="0">
                <a:latin typeface="+mn-lt"/>
              </a:rPr>
              <a:t>Inexpensive compared to competitors</a:t>
            </a:r>
            <a:endParaRPr lang="en-US" sz="2200" dirty="0">
              <a:latin typeface="+mn-lt"/>
            </a:endParaRPr>
          </a:p>
          <a:p>
            <a:pPr marL="285750" indent="-285750">
              <a:buFont typeface="Arial" panose="020B0604020202020204" pitchFamily="34" charset="0"/>
              <a:buChar char="•"/>
            </a:pPr>
            <a:endParaRPr lang="en-US" sz="2200" dirty="0">
              <a:latin typeface="+mn-lt"/>
            </a:endParaRPr>
          </a:p>
        </p:txBody>
      </p:sp>
      <p:sp>
        <p:nvSpPr>
          <p:cNvPr id="8" name="TextBox 7"/>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3</a:t>
            </a:r>
            <a:endParaRPr lang="en-US" sz="900" dirty="0">
              <a:solidFill>
                <a:schemeClr val="bg1"/>
              </a:solidFill>
            </a:endParaRPr>
          </a:p>
        </p:txBody>
      </p:sp>
      <p:sp>
        <p:nvSpPr>
          <p:cNvPr id="9" name="TextBox 8"/>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Anthony</a:t>
            </a:r>
            <a:endParaRPr lang="en-US" sz="900" dirty="0">
              <a:solidFill>
                <a:schemeClr val="bg1"/>
              </a:solidFill>
            </a:endParaRPr>
          </a:p>
        </p:txBody>
      </p:sp>
    </p:spTree>
    <p:extLst>
      <p:ext uri="{BB962C8B-B14F-4D97-AF65-F5344CB8AC3E}">
        <p14:creationId xmlns:p14="http://schemas.microsoft.com/office/powerpoint/2010/main" val="8766080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pic>
        <p:nvPicPr>
          <p:cNvPr id="8" name="Picture 7"/>
          <p:cNvPicPr>
            <a:picLocks noChangeAspect="1"/>
          </p:cNvPicPr>
          <p:nvPr/>
        </p:nvPicPr>
        <p:blipFill rotWithShape="1">
          <a:blip r:embed="rId4"/>
          <a:srcRect b="7787"/>
          <a:stretch/>
        </p:blipFill>
        <p:spPr>
          <a:xfrm>
            <a:off x="347663" y="1"/>
            <a:ext cx="7958137" cy="5162550"/>
          </a:xfrm>
          <a:prstGeom prst="rect">
            <a:avLst/>
          </a:prstGeom>
        </p:spPr>
      </p:pic>
      <p:sp>
        <p:nvSpPr>
          <p:cNvPr id="9" name="TextBox 8"/>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3</a:t>
            </a:r>
            <a:endParaRPr lang="en-US" sz="900" dirty="0">
              <a:solidFill>
                <a:schemeClr val="bg1"/>
              </a:solidFill>
            </a:endParaRPr>
          </a:p>
        </p:txBody>
      </p:sp>
      <p:sp>
        <p:nvSpPr>
          <p:cNvPr id="10" name="TextBox 9"/>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Anthony</a:t>
            </a:r>
            <a:endParaRPr lang="en-US" sz="900" dirty="0">
              <a:solidFill>
                <a:schemeClr val="bg1"/>
              </a:solidFill>
            </a:endParaRPr>
          </a:p>
        </p:txBody>
      </p:sp>
    </p:spTree>
    <p:extLst>
      <p:ext uri="{BB962C8B-B14F-4D97-AF65-F5344CB8AC3E}">
        <p14:creationId xmlns:p14="http://schemas.microsoft.com/office/powerpoint/2010/main" val="34856322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62150"/>
            <a:ext cx="7620000" cy="857250"/>
          </a:xfrm>
        </p:spPr>
        <p:txBody>
          <a:bodyPr/>
          <a:lstStyle/>
          <a:p>
            <a:r>
              <a:rPr lang="en-US" dirty="0" smtClean="0"/>
              <a:t>Questions?</a:t>
            </a:r>
            <a:endParaRPr lang="en-US" dirty="0"/>
          </a:p>
        </p:txBody>
      </p:sp>
      <p:pic>
        <p:nvPicPr>
          <p:cNvPr id="3" name="Picture 2"/>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6" name="TextBox 5"/>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3</a:t>
            </a:r>
            <a:endParaRPr lang="en-US" sz="900" dirty="0">
              <a:solidFill>
                <a:schemeClr val="bg1"/>
              </a:solidFill>
            </a:endParaRPr>
          </a:p>
        </p:txBody>
      </p:sp>
    </p:spTree>
    <p:extLst>
      <p:ext uri="{BB962C8B-B14F-4D97-AF65-F5344CB8AC3E}">
        <p14:creationId xmlns:p14="http://schemas.microsoft.com/office/powerpoint/2010/main" val="2558774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Smart Streetlight System Scenario</a:t>
            </a:r>
            <a:endParaRPr lang="en-US" sz="2000" dirty="0"/>
          </a:p>
        </p:txBody>
      </p:sp>
      <p:sp>
        <p:nvSpPr>
          <p:cNvPr id="3" name="Content Placeholder 2"/>
          <p:cNvSpPr>
            <a:spLocks noGrp="1"/>
          </p:cNvSpPr>
          <p:nvPr>
            <p:ph idx="1"/>
          </p:nvPr>
        </p:nvSpPr>
        <p:spPr/>
        <p:txBody>
          <a:bodyPr/>
          <a:lstStyle/>
          <a:p>
            <a:r>
              <a:rPr lang="en-US" dirty="0"/>
              <a:t>When a S</a:t>
            </a:r>
            <a:r>
              <a:rPr lang="en-US" dirty="0" smtClean="0"/>
              <a:t>treetlight</a:t>
            </a:r>
            <a:r>
              <a:rPr lang="en-US" dirty="0"/>
              <a:t>, H</a:t>
            </a:r>
            <a:r>
              <a:rPr lang="en-US" dirty="0" smtClean="0"/>
              <a:t>ouse</a:t>
            </a:r>
            <a:r>
              <a:rPr lang="en-US" dirty="0"/>
              <a:t>, or C</a:t>
            </a:r>
            <a:r>
              <a:rPr lang="en-US" dirty="0" smtClean="0"/>
              <a:t>ampus </a:t>
            </a:r>
            <a:r>
              <a:rPr lang="en-US" dirty="0"/>
              <a:t>B</a:t>
            </a:r>
            <a:r>
              <a:rPr lang="en-US" dirty="0" smtClean="0"/>
              <a:t>uilding loses </a:t>
            </a:r>
            <a:r>
              <a:rPr lang="en-US" dirty="0"/>
              <a:t>power</a:t>
            </a:r>
          </a:p>
          <a:p>
            <a:endParaRPr lang="en-US" dirty="0" smtClean="0"/>
          </a:p>
          <a:p>
            <a:endParaRPr lang="en-US" dirty="0"/>
          </a:p>
          <a:p>
            <a:endParaRPr lang="en-US" dirty="0" smtClean="0"/>
          </a:p>
          <a:p>
            <a:r>
              <a:rPr lang="en-US" dirty="0" smtClean="0"/>
              <a:t>The utility company will be immediately notified of the outage and the location through the User Interface Device</a:t>
            </a:r>
            <a:endParaRPr lang="en-US" dirty="0"/>
          </a:p>
        </p:txBody>
      </p:sp>
      <p:pic>
        <p:nvPicPr>
          <p:cNvPr id="3074" name="Picture 2" descr="http://www.vectorjunky.com/gallery/09/3d-house-icon-vectorjunky.jpg"/>
          <p:cNvPicPr>
            <a:picLocks noChangeAspect="1" noChangeArrowheads="1"/>
          </p:cNvPicPr>
          <p:nvPr/>
        </p:nvPicPr>
        <p:blipFill rotWithShape="1">
          <a:blip r:embed="rId3">
            <a:extLst>
              <a:ext uri="{28A0092B-C50C-407E-A947-70E740481C1C}">
                <a14:useLocalDpi xmlns:a14="http://schemas.microsoft.com/office/drawing/2010/main" val="0"/>
              </a:ext>
            </a:extLst>
          </a:blip>
          <a:srcRect b="10714"/>
          <a:stretch/>
        </p:blipFill>
        <p:spPr bwMode="auto">
          <a:xfrm>
            <a:off x="3417330" y="1695121"/>
            <a:ext cx="10668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cliparthut.com/clip-arts/708/office-building-clip-art-70838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3584" y="1772680"/>
            <a:ext cx="1048872" cy="818120"/>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p:nvCxnSpPr>
        <p:spPr>
          <a:xfrm>
            <a:off x="3542018" y="1778730"/>
            <a:ext cx="685800" cy="739118"/>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V="1">
            <a:off x="3474783" y="1772680"/>
            <a:ext cx="820271" cy="726354"/>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V="1">
            <a:off x="5140567" y="1725409"/>
            <a:ext cx="820271" cy="726354"/>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5275038" y="1725409"/>
            <a:ext cx="685800" cy="739118"/>
          </a:xfrm>
          <a:prstGeom prst="line">
            <a:avLst/>
          </a:prstGeom>
        </p:spPr>
        <p:style>
          <a:lnRef idx="1">
            <a:schemeClr val="dk1"/>
          </a:lnRef>
          <a:fillRef idx="0">
            <a:schemeClr val="dk1"/>
          </a:fillRef>
          <a:effectRef idx="0">
            <a:schemeClr val="dk1"/>
          </a:effectRef>
          <a:fontRef idx="minor">
            <a:schemeClr val="tx1"/>
          </a:fontRef>
        </p:style>
      </p:cxnSp>
      <p:pic>
        <p:nvPicPr>
          <p:cNvPr id="14" name="Picture 13"/>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19" name="TextBox 18"/>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3</a:t>
            </a:r>
            <a:endParaRPr lang="en-US" sz="900" dirty="0">
              <a:solidFill>
                <a:schemeClr val="bg1"/>
              </a:solidFill>
            </a:endParaRPr>
          </a:p>
        </p:txBody>
      </p:sp>
      <p:sp>
        <p:nvSpPr>
          <p:cNvPr id="20" name="TextBox 19"/>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Tucker</a:t>
            </a:r>
            <a:endParaRPr lang="en-US" sz="900" dirty="0">
              <a:solidFill>
                <a:schemeClr val="bg1"/>
              </a:solidFill>
            </a:endParaRPr>
          </a:p>
        </p:txBody>
      </p:sp>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41288" y="1781640"/>
            <a:ext cx="407474" cy="838858"/>
          </a:xfrm>
          <a:prstGeom prst="rect">
            <a:avLst/>
          </a:prstGeom>
        </p:spPr>
      </p:pic>
      <p:cxnSp>
        <p:nvCxnSpPr>
          <p:cNvPr id="15" name="Straight Connector 14"/>
          <p:cNvCxnSpPr/>
          <p:nvPr/>
        </p:nvCxnSpPr>
        <p:spPr>
          <a:xfrm flipH="1">
            <a:off x="2044497" y="1712645"/>
            <a:ext cx="504265" cy="739118"/>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2037408" y="1647360"/>
            <a:ext cx="685800" cy="739118"/>
          </a:xfrm>
          <a:prstGeom prst="line">
            <a:avLst/>
          </a:prstGeom>
        </p:spPr>
        <p:style>
          <a:lnRef idx="1">
            <a:schemeClr val="dk1"/>
          </a:lnRef>
          <a:fillRef idx="0">
            <a:schemeClr val="dk1"/>
          </a:fillRef>
          <a:effectRef idx="0">
            <a:schemeClr val="dk1"/>
          </a:effectRef>
          <a:fontRef idx="minor">
            <a:schemeClr val="tx1"/>
          </a:fontRef>
        </p:style>
      </p:cxnSp>
      <p:pic>
        <p:nvPicPr>
          <p:cNvPr id="1026" name="Picture 2" descr="http://ecx.images-amazon.com/images/I/71gLzKKB1TL._SL1024_.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9447" y="3628604"/>
            <a:ext cx="1374016" cy="13740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cons.iconarchive.com/icons/aha-soft/people/256/user-ico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3208" y="3703736"/>
            <a:ext cx="1020534" cy="10205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76221" y="4694843"/>
            <a:ext cx="541722" cy="307777"/>
          </a:xfrm>
          <a:prstGeom prst="rect">
            <a:avLst/>
          </a:prstGeom>
          <a:noFill/>
          <a:ln>
            <a:noFill/>
          </a:ln>
        </p:spPr>
        <p:txBody>
          <a:bodyPr wrap="square" rtlCol="0">
            <a:spAutoFit/>
          </a:bodyPr>
          <a:lstStyle/>
          <a:p>
            <a:r>
              <a:rPr lang="en-US" dirty="0" smtClean="0">
                <a:latin typeface="+mn-lt"/>
              </a:rPr>
              <a:t>U</a:t>
            </a:r>
            <a:r>
              <a:rPr lang="en-US" kern="1200" dirty="0">
                <a:solidFill>
                  <a:schemeClr val="tx1"/>
                </a:solidFill>
                <a:latin typeface="+mn-lt"/>
                <a:ea typeface="+mn-ea"/>
                <a:cs typeface="+mn-cs"/>
              </a:rPr>
              <a:t>s</a:t>
            </a:r>
            <a:r>
              <a:rPr lang="en-US" dirty="0" smtClean="0">
                <a:latin typeface="+mn-lt"/>
              </a:rPr>
              <a:t>er</a:t>
            </a:r>
            <a:endParaRPr lang="en-US" dirty="0">
              <a:latin typeface="+mn-lt"/>
            </a:endParaRPr>
          </a:p>
        </p:txBody>
      </p:sp>
    </p:spTree>
    <p:extLst>
      <p:ext uri="{BB962C8B-B14F-4D97-AF65-F5344CB8AC3E}">
        <p14:creationId xmlns:p14="http://schemas.microsoft.com/office/powerpoint/2010/main" val="2372994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Top-level </a:t>
            </a:r>
            <a:r>
              <a:rPr lang="en-US" sz="2000" dirty="0" smtClean="0"/>
              <a:t>Model </a:t>
            </a:r>
            <a:r>
              <a:rPr lang="en-US" sz="2000" dirty="0"/>
              <a:t>Hardware Design</a:t>
            </a:r>
          </a:p>
        </p:txBody>
      </p:sp>
      <p:pic>
        <p:nvPicPr>
          <p:cNvPr id="4" name="Picture 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6" name="TextBox 5"/>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3</a:t>
            </a:r>
            <a:endParaRPr lang="en-US" sz="900" dirty="0">
              <a:solidFill>
                <a:schemeClr val="bg1"/>
              </a:solidFill>
            </a:endParaRPr>
          </a:p>
        </p:txBody>
      </p:sp>
      <p:sp>
        <p:nvSpPr>
          <p:cNvPr id="7" name="TextBox 6"/>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Tucker</a:t>
            </a:r>
            <a:endParaRPr lang="en-US" sz="900" dirty="0">
              <a:solidFill>
                <a:schemeClr val="bg1"/>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1063229"/>
            <a:ext cx="5943600" cy="3714750"/>
          </a:xfrm>
          <a:prstGeom prst="rect">
            <a:avLst/>
          </a:prstGeom>
        </p:spPr>
      </p:pic>
      <p:sp>
        <p:nvSpPr>
          <p:cNvPr id="5" name="Rounded Rectangular Callout 4"/>
          <p:cNvSpPr/>
          <p:nvPr/>
        </p:nvSpPr>
        <p:spPr>
          <a:xfrm>
            <a:off x="6686550" y="895350"/>
            <a:ext cx="1333500" cy="838200"/>
          </a:xfrm>
          <a:prstGeom prst="wedgeRoundRectCallout">
            <a:avLst>
              <a:gd name="adj1" fmla="val -75000"/>
              <a:gd name="adj2" fmla="val 7916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TextBox 7"/>
          <p:cNvSpPr txBox="1"/>
          <p:nvPr/>
        </p:nvSpPr>
        <p:spPr>
          <a:xfrm>
            <a:off x="6686550" y="1045698"/>
            <a:ext cx="1390650" cy="523220"/>
          </a:xfrm>
          <a:prstGeom prst="rect">
            <a:avLst/>
          </a:prstGeom>
          <a:noFill/>
        </p:spPr>
        <p:txBody>
          <a:bodyPr wrap="square" rtlCol="0">
            <a:spAutoFit/>
          </a:bodyPr>
          <a:lstStyle/>
          <a:p>
            <a:pPr algn="ctr"/>
            <a:r>
              <a:rPr lang="en-US" dirty="0" smtClean="0"/>
              <a:t>802.15.4 P2P protocol</a:t>
            </a:r>
            <a:endParaRPr lang="en-US" dirty="0"/>
          </a:p>
        </p:txBody>
      </p:sp>
    </p:spTree>
    <p:extLst>
      <p:ext uri="{BB962C8B-B14F-4D97-AF65-F5344CB8AC3E}">
        <p14:creationId xmlns:p14="http://schemas.microsoft.com/office/powerpoint/2010/main" val="2153097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3D Printing Progress</a:t>
            </a:r>
            <a:endParaRPr lang="en-US" sz="2000" dirty="0"/>
          </a:p>
        </p:txBody>
      </p:sp>
      <p:sp>
        <p:nvSpPr>
          <p:cNvPr id="3" name="Content Placeholder 2"/>
          <p:cNvSpPr>
            <a:spLocks noGrp="1"/>
          </p:cNvSpPr>
          <p:nvPr>
            <p:ph idx="1"/>
          </p:nvPr>
        </p:nvSpPr>
        <p:spPr>
          <a:xfrm>
            <a:off x="457200" y="819150"/>
            <a:ext cx="7620000" cy="3600450"/>
          </a:xfrm>
        </p:spPr>
        <p:txBody>
          <a:bodyPr/>
          <a:lstStyle/>
          <a:p>
            <a:endParaRPr lang="en-US" dirty="0" smtClean="0"/>
          </a:p>
          <a:p>
            <a:r>
              <a:rPr lang="en-US" dirty="0" smtClean="0"/>
              <a:t>Each Streetlight is printed in 3 parts in order to make up the entire dimensions of the Streetlight</a:t>
            </a:r>
            <a:endParaRPr lang="en-US" dirty="0"/>
          </a:p>
          <a:p>
            <a:r>
              <a:rPr lang="en-US" dirty="0" smtClean="0"/>
              <a:t>3D Printer MAX printing dimensions: 130 </a:t>
            </a:r>
            <a:r>
              <a:rPr lang="en-US" dirty="0"/>
              <a:t>x </a:t>
            </a:r>
            <a:r>
              <a:rPr lang="en-US" dirty="0" smtClean="0"/>
              <a:t>96 </a:t>
            </a:r>
            <a:r>
              <a:rPr lang="en-US" dirty="0"/>
              <a:t>x 139 </a:t>
            </a:r>
            <a:r>
              <a:rPr lang="en-US" dirty="0" smtClean="0"/>
              <a:t>(mm)</a:t>
            </a:r>
          </a:p>
          <a:p>
            <a:pPr marL="114300" indent="0">
              <a:buNone/>
            </a:pPr>
            <a:r>
              <a:rPr lang="en-US" dirty="0" smtClean="0"/>
              <a:t>          Part 1:                          Part 2:                               Part 3:</a:t>
            </a:r>
          </a:p>
          <a:p>
            <a:pPr marL="114300" indent="0">
              <a:buNone/>
            </a:pPr>
            <a:r>
              <a:rPr lang="en-US" sz="1200" dirty="0" smtClean="0"/>
              <a:t>              85 x 55 x 5 (mm)                                      87 x 57 x 127 (mm)                                            20 x 20 x 127 (mm)</a:t>
            </a:r>
          </a:p>
          <a:p>
            <a:pPr marL="114300" indent="0">
              <a:buNone/>
            </a:pPr>
            <a:endParaRPr lang="en-US" sz="1200" dirty="0"/>
          </a:p>
          <a:p>
            <a:pPr marL="114300" indent="0">
              <a:buNone/>
            </a:pPr>
            <a:endParaRPr lang="en-US" sz="1200" dirty="0" smtClean="0"/>
          </a:p>
          <a:p>
            <a:pPr marL="114300" indent="0">
              <a:buNone/>
            </a:pPr>
            <a:endParaRPr lang="en-US" dirty="0"/>
          </a:p>
        </p:txBody>
      </p:sp>
      <p:pic>
        <p:nvPicPr>
          <p:cNvPr id="4" name="Picture 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6" name="TextBox 5"/>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3</a:t>
            </a:r>
            <a:endParaRPr lang="en-US" sz="900" dirty="0">
              <a:solidFill>
                <a:schemeClr val="bg1"/>
              </a:solidFill>
            </a:endParaRPr>
          </a:p>
        </p:txBody>
      </p:sp>
      <p:sp>
        <p:nvSpPr>
          <p:cNvPr id="7" name="TextBox 6"/>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Tucker</a:t>
            </a:r>
            <a:endParaRPr lang="en-US" sz="900" dirty="0">
              <a:solidFill>
                <a:schemeClr val="bg1"/>
              </a:solidFill>
            </a:endParaRPr>
          </a:p>
        </p:txBody>
      </p:sp>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82240" y1="38843" x2="79235" y2="85124"/>
                      </a14:backgroundRemoval>
                    </a14:imgEffect>
                  </a14:imgLayer>
                </a14:imgProps>
              </a:ext>
              <a:ext uri="{28A0092B-C50C-407E-A947-70E740481C1C}">
                <a14:useLocalDpi xmlns:a14="http://schemas.microsoft.com/office/drawing/2010/main" val="0"/>
              </a:ext>
            </a:extLst>
          </a:blip>
          <a:stretch>
            <a:fillRect/>
          </a:stretch>
        </p:blipFill>
        <p:spPr>
          <a:xfrm>
            <a:off x="762281" y="3028950"/>
            <a:ext cx="1716035" cy="1701969"/>
          </a:xfrm>
          <a:prstGeom prst="rect">
            <a:avLst/>
          </a:prstGeom>
        </p:spPr>
      </p:pic>
      <p:pic>
        <p:nvPicPr>
          <p:cNvPr id="9" name="Picture 8"/>
          <p:cNvPicPr>
            <a:picLocks noChangeAspect="1"/>
          </p:cNvPicPr>
          <p:nvPr/>
        </p:nvPicPr>
        <p:blipFill>
          <a:blip r:embed="rId6">
            <a:extLst>
              <a:ext uri="{BEBA8EAE-BF5A-486C-A8C5-ECC9F3942E4B}">
                <a14:imgProps xmlns:a14="http://schemas.microsoft.com/office/drawing/2010/main">
                  <a14:imgLayer r:embed="rId7">
                    <a14:imgEffect>
                      <a14:backgroundRemoval t="9857" b="100000" l="9672" r="94161">
                        <a14:foregroundMark x1="24453" y1="34976" x2="57299" y2="20350"/>
                        <a14:foregroundMark x1="16606" y1="31479" x2="54197" y2="14308"/>
                        <a14:foregroundMark x1="89599" y1="20986" x2="88686" y2="33704"/>
                        <a14:foregroundMark x1="88139" y1="34022" x2="56022" y2="60413"/>
                        <a14:foregroundMark x1="78467" y1="42925" x2="73905" y2="88076"/>
                        <a14:foregroundMark x1="73723" y1="89189" x2="66058" y2="98728"/>
                        <a14:backgroundMark x1="90328" y1="21463" x2="89051" y2="34340"/>
                      </a14:backgroundRemoval>
                    </a14:imgEffect>
                  </a14:imgLayer>
                </a14:imgProps>
              </a:ext>
              <a:ext uri="{28A0092B-C50C-407E-A947-70E740481C1C}">
                <a14:useLocalDpi xmlns:a14="http://schemas.microsoft.com/office/drawing/2010/main" val="0"/>
              </a:ext>
            </a:extLst>
          </a:blip>
          <a:stretch>
            <a:fillRect/>
          </a:stretch>
        </p:blipFill>
        <p:spPr>
          <a:xfrm>
            <a:off x="3051996" y="2855639"/>
            <a:ext cx="1784808" cy="2048589"/>
          </a:xfrm>
          <a:prstGeom prst="rect">
            <a:avLst/>
          </a:prstGeom>
        </p:spPr>
      </p:pic>
      <p:pic>
        <p:nvPicPr>
          <p:cNvPr id="10" name="Picture 9"/>
          <p:cNvPicPr>
            <a:picLocks noChangeAspect="1"/>
          </p:cNvPicPr>
          <p:nvPr/>
        </p:nvPicPr>
        <p:blipFill>
          <a:blip r:embed="rId8">
            <a:extLst>
              <a:ext uri="{BEBA8EAE-BF5A-486C-A8C5-ECC9F3942E4B}">
                <a14:imgProps xmlns:a14="http://schemas.microsoft.com/office/drawing/2010/main">
                  <a14:imgLayer r:embed="rId9">
                    <a14:imgEffect>
                      <a14:backgroundRemoval t="5096" b="99204" l="7190" r="94771"/>
                    </a14:imgEffect>
                  </a14:imgLayer>
                </a14:imgProps>
              </a:ext>
              <a:ext uri="{28A0092B-C50C-407E-A947-70E740481C1C}">
                <a14:useLocalDpi xmlns:a14="http://schemas.microsoft.com/office/drawing/2010/main" val="0"/>
              </a:ext>
            </a:extLst>
          </a:blip>
          <a:stretch>
            <a:fillRect/>
          </a:stretch>
        </p:blipFill>
        <p:spPr>
          <a:xfrm>
            <a:off x="6248400" y="2998751"/>
            <a:ext cx="956133" cy="1962468"/>
          </a:xfrm>
          <a:prstGeom prst="rect">
            <a:avLst/>
          </a:prstGeom>
        </p:spPr>
      </p:pic>
    </p:spTree>
    <p:extLst>
      <p:ext uri="{BB962C8B-B14F-4D97-AF65-F5344CB8AC3E}">
        <p14:creationId xmlns:p14="http://schemas.microsoft.com/office/powerpoint/2010/main" val="3377587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Scaled Model on Cart</a:t>
            </a:r>
            <a:endParaRPr lang="en-US" sz="2000" dirty="0"/>
          </a:p>
        </p:txBody>
      </p:sp>
      <p:pic>
        <p:nvPicPr>
          <p:cNvPr id="4" name="Picture 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6" name="TextBox 5"/>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3</a:t>
            </a:r>
            <a:endParaRPr lang="en-US" sz="900" dirty="0">
              <a:solidFill>
                <a:schemeClr val="bg1"/>
              </a:solidFill>
            </a:endParaRPr>
          </a:p>
        </p:txBody>
      </p:sp>
      <p:sp>
        <p:nvSpPr>
          <p:cNvPr id="7" name="TextBox 6"/>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Tucker</a:t>
            </a:r>
            <a:endParaRPr lang="en-US" sz="900" dirty="0">
              <a:solidFill>
                <a:schemeClr val="bg1"/>
              </a:solidFill>
            </a:endParaRPr>
          </a:p>
        </p:txBody>
      </p:sp>
      <p:pic>
        <p:nvPicPr>
          <p:cNvPr id="9" name="image06.png"/>
          <p:cNvPicPr/>
          <p:nvPr/>
        </p:nvPicPr>
        <p:blipFill>
          <a:blip r:embed="rId4">
            <a:extLst>
              <a:ext uri="{BEBA8EAE-BF5A-486C-A8C5-ECC9F3942E4B}">
                <a14:imgProps xmlns:a14="http://schemas.microsoft.com/office/drawing/2010/main">
                  <a14:imgLayer r:embed="rId5">
                    <a14:imgEffect>
                      <a14:backgroundRemoval t="3825" b="94536" l="9898" r="89932"/>
                    </a14:imgEffect>
                  </a14:imgLayer>
                </a14:imgProps>
              </a:ext>
            </a:extLst>
          </a:blip>
          <a:srcRect/>
          <a:stretch>
            <a:fillRect/>
          </a:stretch>
        </p:blipFill>
        <p:spPr>
          <a:xfrm>
            <a:off x="533400" y="1063229"/>
            <a:ext cx="7086600" cy="4067175"/>
          </a:xfrm>
          <a:prstGeom prst="rect">
            <a:avLst/>
          </a:prstGeom>
          <a:ln/>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2600" y="1724866"/>
            <a:ext cx="1075517" cy="1362425"/>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26389" y="1306322"/>
            <a:ext cx="729222" cy="1023732"/>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33600" y="2815829"/>
            <a:ext cx="717240" cy="1188214"/>
          </a:xfrm>
          <a:prstGeom prst="rect">
            <a:avLst/>
          </a:prstGeom>
        </p:spPr>
      </p:pic>
    </p:spTree>
    <p:extLst>
      <p:ext uri="{BB962C8B-B14F-4D97-AF65-F5344CB8AC3E}">
        <p14:creationId xmlns:p14="http://schemas.microsoft.com/office/powerpoint/2010/main" val="4226637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94651"/>
            <a:ext cx="8229600" cy="857250"/>
          </a:xfrm>
          <a:prstGeom prst="rect">
            <a:avLst/>
          </a:prstGeom>
        </p:spPr>
        <p:txBody>
          <a:bodyPr lIns="91425" tIns="91425" rIns="91425" bIns="91425" anchor="b" anchorCtr="0">
            <a:noAutofit/>
          </a:bodyPr>
          <a:lstStyle/>
          <a:p>
            <a:pPr lvl="0" rtl="0">
              <a:spcBef>
                <a:spcPts val="0"/>
              </a:spcBef>
              <a:buClr>
                <a:schemeClr val="dk1"/>
              </a:buClr>
              <a:buSzPct val="61111"/>
              <a:buFont typeface="Arial"/>
              <a:buNone/>
            </a:pPr>
            <a:r>
              <a:rPr lang="en" sz="2000" dirty="0" smtClean="0"/>
              <a:t>XBee Series 1</a:t>
            </a:r>
            <a:endParaRPr lang="en" sz="2000" dirty="0"/>
          </a:p>
          <a:p>
            <a:pPr>
              <a:spcBef>
                <a:spcPts val="0"/>
              </a:spcBef>
              <a:buNone/>
            </a:pPr>
            <a:endParaRPr sz="1400" b="0" dirty="0"/>
          </a:p>
        </p:txBody>
      </p:sp>
      <p:graphicFrame>
        <p:nvGraphicFramePr>
          <p:cNvPr id="3" name="Diagram 2"/>
          <p:cNvGraphicFramePr/>
          <p:nvPr>
            <p:extLst>
              <p:ext uri="{D42A27DB-BD31-4B8C-83A1-F6EECF244321}">
                <p14:modId xmlns:p14="http://schemas.microsoft.com/office/powerpoint/2010/main" val="3046457007"/>
              </p:ext>
            </p:extLst>
          </p:nvPr>
        </p:nvGraphicFramePr>
        <p:xfrm>
          <a:off x="457200" y="1047750"/>
          <a:ext cx="7467600" cy="3344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http://www.isotope221.com/sva/classes/physical_computing/labs/lab-10-wireless/photos/DSC0199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1960518"/>
            <a:ext cx="2209800" cy="1473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9">
            <a:lum bright="70000" contrast="-70000"/>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sp>
        <p:nvSpPr>
          <p:cNvPr id="9" name="TextBox 8"/>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3</a:t>
            </a:r>
            <a:endParaRPr lang="en-US" sz="900" dirty="0">
              <a:solidFill>
                <a:schemeClr val="bg1"/>
              </a:solidFill>
            </a:endParaRPr>
          </a:p>
        </p:txBody>
      </p:sp>
      <p:sp>
        <p:nvSpPr>
          <p:cNvPr id="10" name="TextBox 9"/>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Thor</a:t>
            </a:r>
            <a:endParaRPr lang="en-US" sz="900" dirty="0">
              <a:solidFill>
                <a:schemeClr val="bg1"/>
              </a:solidFill>
            </a:endParaRPr>
          </a:p>
        </p:txBody>
      </p:sp>
    </p:spTree>
    <p:extLst>
      <p:ext uri="{BB962C8B-B14F-4D97-AF65-F5344CB8AC3E}">
        <p14:creationId xmlns:p14="http://schemas.microsoft.com/office/powerpoint/2010/main" val="2778146232"/>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180"/>
            <a:ext cx="8229600" cy="857250"/>
          </a:xfrm>
        </p:spPr>
        <p:txBody>
          <a:bodyPr/>
          <a:lstStyle/>
          <a:p>
            <a:r>
              <a:rPr lang="en-US" sz="2000" dirty="0" smtClean="0"/>
              <a:t>Configuration</a:t>
            </a:r>
            <a:endParaRPr lang="en-US" sz="2000" dirty="0"/>
          </a:p>
        </p:txBody>
      </p:sp>
      <p:sp>
        <p:nvSpPr>
          <p:cNvPr id="3" name="Text Placeholder 2"/>
          <p:cNvSpPr>
            <a:spLocks noGrp="1"/>
          </p:cNvSpPr>
          <p:nvPr>
            <p:ph type="body" idx="1"/>
          </p:nvPr>
        </p:nvSpPr>
        <p:spPr>
          <a:xfrm>
            <a:off x="457200" y="1200150"/>
            <a:ext cx="8001000" cy="3725680"/>
          </a:xfrm>
        </p:spPr>
        <p:txBody>
          <a:bodyPr/>
          <a:lstStyle/>
          <a:p>
            <a:r>
              <a:rPr lang="en-US" dirty="0" err="1" smtClean="0"/>
              <a:t>XBee</a:t>
            </a:r>
            <a:r>
              <a:rPr lang="en-US" dirty="0" smtClean="0"/>
              <a:t> devices are configured using X-CTU, a free </a:t>
            </a:r>
            <a:r>
              <a:rPr lang="en-US" dirty="0"/>
              <a:t>multi-platform application </a:t>
            </a:r>
            <a:r>
              <a:rPr lang="en-US" dirty="0" smtClean="0"/>
              <a:t>by Digi</a:t>
            </a:r>
          </a:p>
          <a:p>
            <a:r>
              <a:rPr lang="en-US" dirty="0" smtClean="0"/>
              <a:t>X-CTU allows each </a:t>
            </a:r>
            <a:r>
              <a:rPr lang="en-US" dirty="0" err="1" smtClean="0"/>
              <a:t>XBee</a:t>
            </a:r>
            <a:r>
              <a:rPr lang="en-US" dirty="0" smtClean="0"/>
              <a:t> device to be flashed with personal settings, such as using a certain pin as a digital input.</a:t>
            </a:r>
          </a:p>
        </p:txBody>
      </p:sp>
      <p:pic>
        <p:nvPicPr>
          <p:cNvPr id="2052" name="Picture 4" descr="http://oceancontrols.com.au/images/D/09819-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028950"/>
            <a:ext cx="17526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8305800" y="4019550"/>
            <a:ext cx="1143000" cy="1143000"/>
          </a:xfrm>
          <a:prstGeom prst="rect">
            <a:avLst/>
          </a:prstGeom>
        </p:spPr>
      </p:pic>
      <p:pic>
        <p:nvPicPr>
          <p:cNvPr id="1026" name="Picture 2" descr="https://www.safaribooksonline.com/library/view/the-hands-on-xbee/9780123914040/images/F000399bm13-978012391404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857623"/>
            <a:ext cx="4381500" cy="223837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458200" y="57150"/>
            <a:ext cx="627529" cy="230832"/>
          </a:xfrm>
          <a:prstGeom prst="rect">
            <a:avLst/>
          </a:prstGeom>
          <a:noFill/>
        </p:spPr>
        <p:txBody>
          <a:bodyPr wrap="square" rtlCol="0">
            <a:spAutoFit/>
          </a:bodyPr>
          <a:lstStyle/>
          <a:p>
            <a:pPr algn="ctr"/>
            <a:r>
              <a:rPr lang="en-US" sz="900" dirty="0" smtClean="0">
                <a:solidFill>
                  <a:schemeClr val="bg1"/>
                </a:solidFill>
              </a:rPr>
              <a:t>Group 3</a:t>
            </a:r>
            <a:endParaRPr lang="en-US" sz="900" dirty="0">
              <a:solidFill>
                <a:schemeClr val="bg1"/>
              </a:solidFill>
            </a:endParaRPr>
          </a:p>
        </p:txBody>
      </p:sp>
      <p:sp>
        <p:nvSpPr>
          <p:cNvPr id="12" name="TextBox 11"/>
          <p:cNvSpPr txBox="1"/>
          <p:nvPr/>
        </p:nvSpPr>
        <p:spPr>
          <a:xfrm>
            <a:off x="8458200" y="181599"/>
            <a:ext cx="627529" cy="230832"/>
          </a:xfrm>
          <a:prstGeom prst="rect">
            <a:avLst/>
          </a:prstGeom>
          <a:noFill/>
        </p:spPr>
        <p:txBody>
          <a:bodyPr wrap="square" rtlCol="0">
            <a:spAutoFit/>
          </a:bodyPr>
          <a:lstStyle/>
          <a:p>
            <a:pPr algn="ctr"/>
            <a:r>
              <a:rPr lang="en-US" sz="900" dirty="0" smtClean="0">
                <a:solidFill>
                  <a:schemeClr val="bg1"/>
                </a:solidFill>
              </a:rPr>
              <a:t>Thor</a:t>
            </a:r>
            <a:endParaRPr lang="en-US" sz="900" dirty="0">
              <a:solidFill>
                <a:schemeClr val="bg1"/>
              </a:solidFill>
            </a:endParaRPr>
          </a:p>
        </p:txBody>
      </p:sp>
    </p:spTree>
    <p:extLst>
      <p:ext uri="{BB962C8B-B14F-4D97-AF65-F5344CB8AC3E}">
        <p14:creationId xmlns:p14="http://schemas.microsoft.com/office/powerpoint/2010/main" val="29642330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9563</TotalTime>
  <Words>1044</Words>
  <Application>Microsoft Office PowerPoint</Application>
  <PresentationFormat>On-screen Show (16:9)</PresentationFormat>
  <Paragraphs>242</Paragraphs>
  <Slides>33</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Cambria</vt:lpstr>
      <vt:lpstr>Adjacency</vt:lpstr>
      <vt:lpstr>Smart Streetlight  Proof of Concept </vt:lpstr>
      <vt:lpstr>Overview</vt:lpstr>
      <vt:lpstr>Introduction</vt:lpstr>
      <vt:lpstr>Smart Streetlight System Scenario</vt:lpstr>
      <vt:lpstr>Top-level Model Hardware Design</vt:lpstr>
      <vt:lpstr>3D Printing Progress</vt:lpstr>
      <vt:lpstr>Scaled Model on Cart</vt:lpstr>
      <vt:lpstr>XBee Series 1 </vt:lpstr>
      <vt:lpstr>Configuration</vt:lpstr>
      <vt:lpstr>User Interface XBee Device Design </vt:lpstr>
      <vt:lpstr>User Interface XBee Device Properties </vt:lpstr>
      <vt:lpstr>User Interface Software Solution </vt:lpstr>
      <vt:lpstr>User Interface Step 1 Code </vt:lpstr>
      <vt:lpstr>User Interface Step 1 Output </vt:lpstr>
      <vt:lpstr>Power Layout of Model</vt:lpstr>
      <vt:lpstr>Why is a backup battery needed?</vt:lpstr>
      <vt:lpstr>Original Node Power Circuit for XBee &amp; LEDs</vt:lpstr>
      <vt:lpstr>Updated Node Circuit While DC Power is Connected</vt:lpstr>
      <vt:lpstr>Updated Node Circuit While DC Power is Disconnected</vt:lpstr>
      <vt:lpstr>While DC Power is Disconnected </vt:lpstr>
      <vt:lpstr>XBee Check Readings</vt:lpstr>
      <vt:lpstr>Actual Schematic for each Streetlight Node</vt:lpstr>
      <vt:lpstr>Supplies List for each Streetlight Node</vt:lpstr>
      <vt:lpstr>Shark Tank</vt:lpstr>
      <vt:lpstr>Target Market</vt:lpstr>
      <vt:lpstr>Potential Consumers</vt:lpstr>
      <vt:lpstr>Material Cost</vt:lpstr>
      <vt:lpstr>Competition</vt:lpstr>
      <vt:lpstr>Competitors Vs. SSL</vt:lpstr>
      <vt:lpstr>Competitive Advantage</vt:lpstr>
      <vt:lpstr>Selling Points</vt:lpstr>
      <vt:lpstr>PowerPoint Presentation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7</dc:title>
  <dc:creator>Dahlberg, Jacqueline:(BSC)</dc:creator>
  <cp:lastModifiedBy>Tucker Russ</cp:lastModifiedBy>
  <cp:revision>286</cp:revision>
  <dcterms:modified xsi:type="dcterms:W3CDTF">2016-03-25T14:08:58Z</dcterms:modified>
</cp:coreProperties>
</file>